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87E48-F2B0-41F3-9837-31B8BB5543E2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84AC4-6CE6-46C4-9BAA-ED6001CB5E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67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84AC4-6CE6-46C4-9BAA-ED6001CB5E2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994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80119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/>
                </a:solidFill>
              </a:rPr>
              <a:t>細胞的化學組成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272808" cy="4176464"/>
          </a:xfrm>
        </p:spPr>
        <p:txBody>
          <a:bodyPr/>
          <a:lstStyle/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1.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水</a:t>
            </a:r>
            <a:endParaRPr lang="en-US" altLang="zh-TW" b="1" dirty="0" smtClean="0">
              <a:solidFill>
                <a:schemeClr val="tx2"/>
              </a:solidFill>
              <a:latin typeface="+mn-ea"/>
            </a:endParaRP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2.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醣</a:t>
            </a:r>
            <a:endParaRPr lang="en-US" altLang="zh-TW" b="1" dirty="0" smtClean="0">
              <a:solidFill>
                <a:schemeClr val="tx2"/>
              </a:solidFill>
              <a:latin typeface="+mn-ea"/>
            </a:endParaRP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3.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蛋白質</a:t>
            </a:r>
            <a:endParaRPr lang="en-US" altLang="zh-TW" b="1" dirty="0" smtClean="0">
              <a:solidFill>
                <a:schemeClr val="tx2"/>
              </a:solidFill>
              <a:latin typeface="+mn-ea"/>
            </a:endParaRP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4.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脂質：</a:t>
            </a:r>
            <a:r>
              <a:rPr lang="zh-TW" altLang="en-US" b="1" dirty="0">
                <a:solidFill>
                  <a:schemeClr val="tx2"/>
                </a:solidFill>
                <a:latin typeface="+mn-ea"/>
              </a:rPr>
              <a:t>中性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脂、磷脂、膽固醇、蠟。</a:t>
            </a:r>
            <a:endParaRPr lang="en-US" altLang="zh-TW" b="1" dirty="0" smtClean="0">
              <a:solidFill>
                <a:schemeClr val="tx2"/>
              </a:solidFill>
              <a:latin typeface="+mn-ea"/>
            </a:endParaRP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5.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維生素：脂溶性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A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D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E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K</a:t>
            </a: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6.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無機鹽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(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礦物質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)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：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Ca </a:t>
            </a:r>
            <a:r>
              <a:rPr lang="en-US" altLang="zh-TW" b="1" baseline="30000" dirty="0" smtClean="0">
                <a:solidFill>
                  <a:schemeClr val="tx2"/>
                </a:solidFill>
                <a:latin typeface="+mn-ea"/>
              </a:rPr>
              <a:t>+2</a:t>
            </a:r>
            <a:r>
              <a:rPr lang="zh-TW" altLang="en-US" b="1" baseline="30000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Fe</a:t>
            </a:r>
            <a:r>
              <a:rPr lang="en-US" altLang="zh-TW" b="1" baseline="30000" dirty="0">
                <a:solidFill>
                  <a:schemeClr val="tx2"/>
                </a:solidFill>
                <a:latin typeface="+mn-ea"/>
              </a:rPr>
              <a:t> +2 </a:t>
            </a:r>
            <a:r>
              <a:rPr lang="zh-TW" altLang="en-US" b="1" baseline="30000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Mg</a:t>
            </a:r>
            <a:r>
              <a:rPr lang="en-US" altLang="zh-TW" b="1" baseline="30000" dirty="0">
                <a:solidFill>
                  <a:schemeClr val="tx2"/>
                </a:solidFill>
                <a:latin typeface="+mn-ea"/>
              </a:rPr>
              <a:t> +</a:t>
            </a:r>
            <a:r>
              <a:rPr lang="en-US" altLang="zh-TW" b="1" baseline="30000" dirty="0" smtClean="0">
                <a:solidFill>
                  <a:schemeClr val="tx2"/>
                </a:solidFill>
                <a:latin typeface="+mn-ea"/>
              </a:rPr>
              <a:t>2 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等</a:t>
            </a:r>
            <a:endParaRPr lang="en-US" altLang="zh-TW" b="1" dirty="0" smtClean="0">
              <a:solidFill>
                <a:schemeClr val="tx2"/>
              </a:solidFill>
              <a:latin typeface="+mn-ea"/>
            </a:endParaRPr>
          </a:p>
          <a:p>
            <a:pPr algn="l"/>
            <a:r>
              <a:rPr lang="en-US" altLang="zh-TW" b="1" dirty="0" smtClean="0">
                <a:solidFill>
                  <a:schemeClr val="tx2"/>
                </a:solidFill>
                <a:latin typeface="+mn-ea"/>
              </a:rPr>
              <a:t>7.</a:t>
            </a:r>
            <a:r>
              <a:rPr lang="zh-TW" altLang="en-US" b="1" dirty="0" smtClean="0">
                <a:solidFill>
                  <a:schemeClr val="tx2"/>
                </a:solidFill>
                <a:latin typeface="+mn-ea"/>
              </a:rPr>
              <a:t>核酸</a:t>
            </a:r>
            <a:endParaRPr lang="en-US" altLang="zh-TW" b="1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5993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pPr algn="ctr">
              <a:spcAft>
                <a:spcPts val="0"/>
              </a:spcAft>
            </a:pPr>
            <a:endParaRPr lang="en-US" altLang="zh-TW" kern="100" dirty="0">
              <a:latin typeface="Times New Roman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16496"/>
            <a:ext cx="8064896" cy="5197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66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磷脂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124744"/>
            <a:ext cx="676875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6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核酸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1. </a:t>
            </a:r>
            <a:r>
              <a:rPr lang="zh-TW" altLang="zh-TW" dirty="0">
                <a:solidFill>
                  <a:schemeClr val="tx2"/>
                </a:solidFill>
              </a:rPr>
              <a:t>組成元素：</a:t>
            </a:r>
            <a:r>
              <a:rPr lang="en-US" altLang="zh-TW" dirty="0">
                <a:solidFill>
                  <a:schemeClr val="tx2"/>
                </a:solidFill>
              </a:rPr>
              <a:t>C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H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O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N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P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2. </a:t>
            </a:r>
            <a:r>
              <a:rPr lang="zh-TW" altLang="zh-TW" dirty="0">
                <a:solidFill>
                  <a:schemeClr val="tx2"/>
                </a:solidFill>
              </a:rPr>
              <a:t>構成單位</a:t>
            </a:r>
            <a:r>
              <a:rPr lang="zh-TW" altLang="zh-TW" dirty="0" smtClean="0">
                <a:solidFill>
                  <a:schemeClr val="tx2"/>
                </a:solidFill>
              </a:rPr>
              <a:t>：</a:t>
            </a:r>
            <a:r>
              <a:rPr lang="zh-TW" altLang="zh-TW" b="1" dirty="0" smtClean="0">
                <a:solidFill>
                  <a:schemeClr val="tx2"/>
                </a:solidFill>
              </a:rPr>
              <a:t>核</a:t>
            </a:r>
            <a:r>
              <a:rPr lang="zh-TW" altLang="zh-TW" b="1" dirty="0">
                <a:solidFill>
                  <a:schemeClr val="tx2"/>
                </a:solidFill>
              </a:rPr>
              <a:t>苷</a:t>
            </a:r>
            <a:r>
              <a:rPr lang="zh-TW" altLang="zh-TW" b="1" dirty="0" smtClean="0">
                <a:solidFill>
                  <a:schemeClr val="tx2"/>
                </a:solidFill>
              </a:rPr>
              <a:t>酸</a:t>
            </a:r>
            <a:r>
              <a:rPr lang="zh-TW" altLang="zh-TW" dirty="0" smtClean="0">
                <a:solidFill>
                  <a:schemeClr val="tx2"/>
                </a:solidFill>
              </a:rPr>
              <a:t>。</a:t>
            </a:r>
            <a:endParaRPr lang="zh-TW" altLang="zh-TW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zh-TW" altLang="zh-TW" dirty="0" smtClean="0">
                <a:solidFill>
                  <a:schemeClr val="tx2"/>
                </a:solidFill>
              </a:rPr>
              <a:t>組成</a:t>
            </a:r>
            <a:r>
              <a:rPr lang="zh-TW" altLang="zh-TW" dirty="0">
                <a:solidFill>
                  <a:schemeClr val="tx2"/>
                </a:solidFill>
              </a:rPr>
              <a:t>：</a:t>
            </a:r>
            <a:r>
              <a:rPr lang="zh-TW" altLang="zh-TW" b="1" dirty="0">
                <a:solidFill>
                  <a:schemeClr val="tx2"/>
                </a:solidFill>
              </a:rPr>
              <a:t>含氮鹼基、五碳醣、磷酸基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  <a:r>
              <a:rPr lang="zh-TW" altLang="zh-TW" dirty="0">
                <a:solidFill>
                  <a:schemeClr val="tx2"/>
                </a:solidFill>
              </a:rPr>
              <a:t>核苷酸除了組成遺傳物質外，尚參與</a:t>
            </a:r>
            <a:r>
              <a:rPr lang="zh-TW" altLang="zh-TW" dirty="0" smtClean="0">
                <a:solidFill>
                  <a:schemeClr val="tx2"/>
                </a:solidFill>
              </a:rPr>
              <a:t>很多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zh-TW" altLang="zh-TW" dirty="0" smtClean="0">
                <a:solidFill>
                  <a:schemeClr val="tx2"/>
                </a:solidFill>
              </a:rPr>
              <a:t>重要</a:t>
            </a:r>
            <a:r>
              <a:rPr lang="zh-TW" altLang="zh-TW" dirty="0">
                <a:solidFill>
                  <a:schemeClr val="tx2"/>
                </a:solidFill>
              </a:rPr>
              <a:t>生理作用，其中</a:t>
            </a:r>
            <a:r>
              <a:rPr lang="en-US" altLang="zh-TW" dirty="0">
                <a:solidFill>
                  <a:schemeClr val="tx2"/>
                </a:solidFill>
              </a:rPr>
              <a:t> ATP </a:t>
            </a:r>
            <a:r>
              <a:rPr lang="zh-TW" altLang="zh-TW" dirty="0">
                <a:solidFill>
                  <a:schemeClr val="tx2"/>
                </a:solidFill>
              </a:rPr>
              <a:t>最為人所知</a:t>
            </a:r>
            <a:r>
              <a:rPr lang="zh-TW" altLang="zh-TW" dirty="0" smtClean="0">
                <a:solidFill>
                  <a:schemeClr val="tx2"/>
                </a:solidFill>
              </a:rPr>
              <a:t>。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b="1" dirty="0" smtClean="0">
                <a:solidFill>
                  <a:schemeClr val="tx2"/>
                </a:solidFill>
              </a:rPr>
              <a:t>ATP </a:t>
            </a:r>
            <a:r>
              <a:rPr lang="zh-TW" altLang="zh-TW" b="1" dirty="0">
                <a:solidFill>
                  <a:schemeClr val="tx2"/>
                </a:solidFill>
              </a:rPr>
              <a:t>為核苷酸，不是核酸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3. </a:t>
            </a:r>
            <a:r>
              <a:rPr lang="zh-TW" altLang="zh-TW" dirty="0">
                <a:solidFill>
                  <a:schemeClr val="tx2"/>
                </a:solidFill>
              </a:rPr>
              <a:t>種類 </a:t>
            </a:r>
            <a:endParaRPr lang="en-US" altLang="zh-TW" dirty="0" smtClean="0">
              <a:solidFill>
                <a:schemeClr val="tx2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/>
                </a:solidFill>
              </a:rPr>
              <a:t>     </a:t>
            </a:r>
            <a:r>
              <a:rPr lang="en-US" altLang="zh-TW" b="1" dirty="0" smtClean="0">
                <a:solidFill>
                  <a:schemeClr val="tx2"/>
                </a:solidFill>
              </a:rPr>
              <a:t>DNA</a:t>
            </a:r>
            <a:r>
              <a:rPr lang="zh-TW" altLang="en-US" b="1" dirty="0" smtClean="0">
                <a:solidFill>
                  <a:schemeClr val="tx2"/>
                </a:solidFill>
              </a:rPr>
              <a:t>去</a:t>
            </a:r>
            <a:r>
              <a:rPr lang="zh-TW" altLang="en-US" b="1" dirty="0">
                <a:solidFill>
                  <a:schemeClr val="tx2"/>
                </a:solidFill>
              </a:rPr>
              <a:t>氧</a:t>
            </a:r>
            <a:r>
              <a:rPr lang="zh-TW" altLang="en-US" b="1" dirty="0" smtClean="0">
                <a:solidFill>
                  <a:schemeClr val="tx2"/>
                </a:solidFill>
              </a:rPr>
              <a:t>核糖核酸</a:t>
            </a:r>
            <a:r>
              <a:rPr lang="zh-TW" altLang="en-US" dirty="0" smtClean="0">
                <a:solidFill>
                  <a:schemeClr val="tx2"/>
                </a:solidFill>
              </a:rPr>
              <a:t>：</a:t>
            </a:r>
            <a:r>
              <a:rPr lang="zh-TW" altLang="en-US" dirty="0">
                <a:solidFill>
                  <a:schemeClr val="tx2"/>
                </a:solidFill>
              </a:rPr>
              <a:t>構成染色體，為遺傳物質</a:t>
            </a:r>
            <a:r>
              <a:rPr lang="zh-TW" altLang="en-US" dirty="0" smtClean="0">
                <a:solidFill>
                  <a:schemeClr val="tx2"/>
                </a:solidFill>
              </a:rPr>
              <a:t>。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/>
                </a:solidFill>
              </a:rPr>
              <a:t>     </a:t>
            </a:r>
            <a:r>
              <a:rPr lang="en-US" altLang="zh-TW" b="1" dirty="0" smtClean="0">
                <a:solidFill>
                  <a:schemeClr val="tx2"/>
                </a:solidFill>
              </a:rPr>
              <a:t>RNA</a:t>
            </a:r>
            <a:r>
              <a:rPr lang="zh-TW" altLang="en-US" b="1" dirty="0" smtClean="0">
                <a:solidFill>
                  <a:schemeClr val="tx2"/>
                </a:solidFill>
              </a:rPr>
              <a:t>核糖核酸</a:t>
            </a:r>
            <a:r>
              <a:rPr lang="zh-TW" altLang="en-US" dirty="0" smtClean="0">
                <a:solidFill>
                  <a:schemeClr val="tx2"/>
                </a:solidFill>
              </a:rPr>
              <a:t>：</a:t>
            </a:r>
            <a:r>
              <a:rPr lang="zh-TW" altLang="en-US" dirty="0">
                <a:solidFill>
                  <a:schemeClr val="tx2"/>
                </a:solidFill>
              </a:rPr>
              <a:t>協助遺傳訊息傳遞</a:t>
            </a:r>
            <a:r>
              <a:rPr lang="zh-TW" altLang="en-US" dirty="0" smtClean="0">
                <a:solidFill>
                  <a:schemeClr val="tx2"/>
                </a:solidFill>
              </a:rPr>
              <a:t>，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                               與</a:t>
            </a:r>
            <a:r>
              <a:rPr lang="zh-TW" altLang="en-US" dirty="0">
                <a:solidFill>
                  <a:schemeClr val="tx2"/>
                </a:solidFill>
              </a:rPr>
              <a:t>蛋白質合成有關。</a:t>
            </a:r>
            <a:endParaRPr lang="zh-TW" altLang="zh-TW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4.</a:t>
            </a:r>
            <a:r>
              <a:rPr lang="zh-TW" altLang="zh-TW" dirty="0">
                <a:solidFill>
                  <a:schemeClr val="tx2"/>
                </a:solidFill>
              </a:rPr>
              <a:t>核酸的種類</a:t>
            </a:r>
            <a:r>
              <a:rPr lang="zh-TW" altLang="zh-TW" dirty="0" smtClean="0">
                <a:solidFill>
                  <a:schemeClr val="tx2"/>
                </a:solidFill>
              </a:rPr>
              <a:t>：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</a:t>
            </a:r>
            <a:r>
              <a:rPr lang="zh-TW" altLang="zh-TW" dirty="0" smtClean="0">
                <a:solidFill>
                  <a:schemeClr val="tx2"/>
                </a:solidFill>
              </a:rPr>
              <a:t>由</a:t>
            </a:r>
            <a:r>
              <a:rPr lang="zh-TW" altLang="zh-TW" dirty="0">
                <a:solidFill>
                  <a:schemeClr val="tx2"/>
                </a:solidFill>
              </a:rPr>
              <a:t>核苷酸的種類、數目、排列順序決定。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7943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/>
                </a:solidFill>
              </a:rPr>
              <a:t>核</a:t>
            </a:r>
            <a:r>
              <a:rPr lang="zh-TW" altLang="zh-TW" dirty="0">
                <a:solidFill>
                  <a:schemeClr val="tx2"/>
                </a:solidFill>
              </a:rPr>
              <a:t>苷</a:t>
            </a:r>
            <a:r>
              <a:rPr lang="zh-TW" altLang="en-US" dirty="0" smtClean="0">
                <a:solidFill>
                  <a:schemeClr val="tx2"/>
                </a:solidFill>
              </a:rPr>
              <a:t>酸構造圖</a:t>
            </a:r>
            <a:endParaRPr lang="zh-TW" alt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196752"/>
            <a:ext cx="7654817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97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zh-TW" altLang="en-US" dirty="0" smtClean="0"/>
              <a:t>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b="1" i="1" dirty="0" smtClean="0">
                <a:solidFill>
                  <a:schemeClr val="tx2"/>
                </a:solidFill>
              </a:rPr>
              <a:t>1. </a:t>
            </a:r>
            <a:r>
              <a:rPr lang="zh-TW" altLang="zh-TW" dirty="0">
                <a:solidFill>
                  <a:schemeClr val="tx2"/>
                </a:solidFill>
              </a:rPr>
              <a:t>細胞內的組成比例：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1) </a:t>
            </a:r>
            <a:r>
              <a:rPr lang="zh-TW" altLang="zh-TW" dirty="0">
                <a:solidFill>
                  <a:schemeClr val="tx2"/>
                </a:solidFill>
              </a:rPr>
              <a:t>生物</a:t>
            </a:r>
            <a:r>
              <a:rPr lang="zh-TW" altLang="zh-TW" dirty="0" smtClean="0">
                <a:solidFill>
                  <a:schemeClr val="tx2"/>
                </a:solidFill>
              </a:rPr>
              <a:t>體內</a:t>
            </a:r>
            <a:r>
              <a:rPr lang="zh-TW" altLang="zh-TW" dirty="0">
                <a:solidFill>
                  <a:schemeClr val="tx2"/>
                </a:solidFill>
              </a:rPr>
              <a:t>含量最多的成分。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2) </a:t>
            </a:r>
            <a:r>
              <a:rPr lang="zh-TW" altLang="zh-TW" dirty="0">
                <a:solidFill>
                  <a:schemeClr val="tx2"/>
                </a:solidFill>
              </a:rPr>
              <a:t>一般細胞的含水量約為</a:t>
            </a:r>
            <a:r>
              <a:rPr lang="en-US" altLang="zh-TW" dirty="0">
                <a:solidFill>
                  <a:schemeClr val="tx2"/>
                </a:solidFill>
              </a:rPr>
              <a:t> 70</a:t>
            </a:r>
            <a:r>
              <a:rPr lang="zh-TW" altLang="zh-TW" dirty="0">
                <a:solidFill>
                  <a:schemeClr val="tx2"/>
                </a:solidFill>
              </a:rPr>
              <a:t>～</a:t>
            </a:r>
            <a:r>
              <a:rPr lang="en-US" altLang="zh-TW" dirty="0">
                <a:solidFill>
                  <a:schemeClr val="tx2"/>
                </a:solidFill>
              </a:rPr>
              <a:t>90</a:t>
            </a:r>
            <a:r>
              <a:rPr lang="zh-TW" altLang="zh-TW" dirty="0">
                <a:solidFill>
                  <a:schemeClr val="tx2"/>
                </a:solidFill>
              </a:rPr>
              <a:t>％。</a:t>
            </a:r>
          </a:p>
          <a:p>
            <a:pPr marL="0" indent="0">
              <a:buNone/>
            </a:pPr>
            <a:r>
              <a:rPr lang="en-US" altLang="zh-TW" b="1" i="1" dirty="0" smtClean="0">
                <a:solidFill>
                  <a:schemeClr val="tx2"/>
                </a:solidFill>
              </a:rPr>
              <a:t>2. </a:t>
            </a:r>
            <a:r>
              <a:rPr lang="zh-TW" altLang="zh-TW" dirty="0">
                <a:solidFill>
                  <a:schemeClr val="tx2"/>
                </a:solidFill>
              </a:rPr>
              <a:t>主要功能：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1) </a:t>
            </a:r>
            <a:r>
              <a:rPr lang="zh-TW" altLang="zh-TW" b="1" dirty="0">
                <a:solidFill>
                  <a:schemeClr val="tx2"/>
                </a:solidFill>
              </a:rPr>
              <a:t>最佳</a:t>
            </a:r>
            <a:r>
              <a:rPr lang="zh-TW" altLang="zh-TW" b="1" dirty="0" smtClean="0">
                <a:solidFill>
                  <a:schemeClr val="tx2"/>
                </a:solidFill>
              </a:rPr>
              <a:t>溶劑</a:t>
            </a:r>
            <a:r>
              <a:rPr lang="zh-TW" altLang="zh-TW" dirty="0" smtClean="0">
                <a:solidFill>
                  <a:schemeClr val="tx2"/>
                </a:solidFill>
              </a:rPr>
              <a:t>。</a:t>
            </a:r>
            <a:endParaRPr lang="zh-TW" altLang="zh-TW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2) </a:t>
            </a:r>
            <a:r>
              <a:rPr lang="zh-TW" altLang="zh-TW" dirty="0">
                <a:solidFill>
                  <a:schemeClr val="tx2"/>
                </a:solidFill>
              </a:rPr>
              <a:t>水的</a:t>
            </a:r>
            <a:r>
              <a:rPr lang="zh-TW" altLang="zh-TW" b="1" dirty="0">
                <a:solidFill>
                  <a:schemeClr val="tx2"/>
                </a:solidFill>
              </a:rPr>
              <a:t>比熱大</a:t>
            </a:r>
            <a:r>
              <a:rPr lang="zh-TW" altLang="zh-TW" dirty="0">
                <a:solidFill>
                  <a:schemeClr val="tx2"/>
                </a:solidFill>
              </a:rPr>
              <a:t>，有助於穩定生物體體溫。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3) </a:t>
            </a:r>
            <a:r>
              <a:rPr lang="zh-TW" altLang="zh-TW" dirty="0">
                <a:solidFill>
                  <a:schemeClr val="tx2"/>
                </a:solidFill>
              </a:rPr>
              <a:t>水</a:t>
            </a:r>
            <a:r>
              <a:rPr lang="zh-TW" altLang="zh-TW" b="1" dirty="0">
                <a:solidFill>
                  <a:schemeClr val="tx2"/>
                </a:solidFill>
              </a:rPr>
              <a:t>會輕微解離</a:t>
            </a:r>
            <a:r>
              <a:rPr lang="zh-TW" altLang="zh-TW" dirty="0" smtClean="0">
                <a:solidFill>
                  <a:schemeClr val="tx2"/>
                </a:solidFill>
              </a:rPr>
              <a:t>，有些</a:t>
            </a:r>
            <a:r>
              <a:rPr lang="zh-TW" altLang="zh-TW" dirty="0">
                <a:solidFill>
                  <a:schemeClr val="tx2"/>
                </a:solidFill>
              </a:rPr>
              <a:t>物質溶於水時，使</a:t>
            </a:r>
            <a:r>
              <a:rPr lang="zh-TW" altLang="zh-TW" dirty="0" smtClean="0">
                <a:solidFill>
                  <a:schemeClr val="tx2"/>
                </a:solidFill>
              </a:rPr>
              <a:t>水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     </a:t>
            </a:r>
            <a:r>
              <a:rPr lang="zh-TW" altLang="zh-TW" dirty="0" smtClean="0">
                <a:solidFill>
                  <a:schemeClr val="tx2"/>
                </a:solidFill>
              </a:rPr>
              <a:t>溶液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  <a:r>
              <a:rPr lang="en-US" altLang="zh-TW" dirty="0">
                <a:solidFill>
                  <a:schemeClr val="tx2"/>
                </a:solidFill>
              </a:rPr>
              <a:t>pH </a:t>
            </a:r>
            <a:r>
              <a:rPr lang="zh-TW" altLang="zh-TW" dirty="0">
                <a:solidFill>
                  <a:schemeClr val="tx2"/>
                </a:solidFill>
              </a:rPr>
              <a:t>值改變，進而影響</a:t>
            </a:r>
            <a:r>
              <a:rPr lang="zh-TW" altLang="zh-TW" dirty="0" smtClean="0">
                <a:solidFill>
                  <a:schemeClr val="tx2"/>
                </a:solidFill>
              </a:rPr>
              <a:t>酵素活性</a:t>
            </a:r>
            <a:r>
              <a:rPr lang="zh-TW" altLang="zh-TW" dirty="0">
                <a:solidFill>
                  <a:schemeClr val="tx2"/>
                </a:solidFill>
              </a:rPr>
              <a:t>及</a:t>
            </a:r>
            <a:r>
              <a:rPr lang="zh-TW" altLang="zh-TW" dirty="0" smtClean="0">
                <a:solidFill>
                  <a:schemeClr val="tx2"/>
                </a:solidFill>
              </a:rPr>
              <a:t>細胞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     </a:t>
            </a:r>
            <a:r>
              <a:rPr lang="zh-TW" altLang="zh-TW" dirty="0" smtClean="0">
                <a:solidFill>
                  <a:schemeClr val="tx2"/>
                </a:solidFill>
              </a:rPr>
              <a:t>生理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4) </a:t>
            </a:r>
            <a:r>
              <a:rPr lang="zh-TW" altLang="zh-TW" dirty="0" smtClean="0">
                <a:solidFill>
                  <a:schemeClr val="tx2"/>
                </a:solidFill>
              </a:rPr>
              <a:t>水</a:t>
            </a:r>
            <a:r>
              <a:rPr lang="zh-TW" altLang="zh-TW" b="1" dirty="0" smtClean="0">
                <a:solidFill>
                  <a:schemeClr val="tx2"/>
                </a:solidFill>
              </a:rPr>
              <a:t>在</a:t>
            </a:r>
            <a:r>
              <a:rPr lang="en-US" altLang="zh-TW" b="1" dirty="0" smtClean="0">
                <a:solidFill>
                  <a:schemeClr val="tx2"/>
                </a:solidFill>
              </a:rPr>
              <a:t> </a:t>
            </a:r>
            <a:r>
              <a:rPr lang="en-US" altLang="zh-TW" b="1" dirty="0">
                <a:solidFill>
                  <a:schemeClr val="tx2"/>
                </a:solidFill>
              </a:rPr>
              <a:t>4°C </a:t>
            </a:r>
            <a:r>
              <a:rPr lang="zh-TW" altLang="zh-TW" b="1" dirty="0">
                <a:solidFill>
                  <a:schemeClr val="tx2"/>
                </a:solidFill>
              </a:rPr>
              <a:t>時密度最大</a:t>
            </a:r>
            <a:r>
              <a:rPr lang="zh-TW" altLang="zh-TW" dirty="0" smtClean="0">
                <a:solidFill>
                  <a:schemeClr val="tx2"/>
                </a:solidFill>
              </a:rPr>
              <a:t>，冰</a:t>
            </a:r>
            <a:r>
              <a:rPr lang="zh-TW" altLang="zh-TW" dirty="0">
                <a:solidFill>
                  <a:schemeClr val="tx2"/>
                </a:solidFill>
              </a:rPr>
              <a:t>浮於水上，</a:t>
            </a:r>
            <a:r>
              <a:rPr lang="zh-TW" altLang="zh-TW" dirty="0" smtClean="0">
                <a:solidFill>
                  <a:schemeClr val="tx2"/>
                </a:solidFill>
              </a:rPr>
              <a:t>有利</a:t>
            </a:r>
            <a:r>
              <a:rPr lang="zh-TW" altLang="en-US" dirty="0" smtClean="0">
                <a:solidFill>
                  <a:schemeClr val="tx2"/>
                </a:solidFill>
              </a:rPr>
              <a:t> 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      </a:t>
            </a:r>
            <a:r>
              <a:rPr lang="zh-TW" altLang="zh-TW" dirty="0" smtClean="0">
                <a:solidFill>
                  <a:schemeClr val="tx2"/>
                </a:solidFill>
              </a:rPr>
              <a:t>水</a:t>
            </a:r>
            <a:r>
              <a:rPr lang="zh-TW" altLang="zh-TW" dirty="0">
                <a:solidFill>
                  <a:schemeClr val="tx2"/>
                </a:solidFill>
              </a:rPr>
              <a:t>生生物生存。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  </a:t>
            </a:r>
            <a:r>
              <a:rPr lang="en-US" altLang="zh-TW" dirty="0" smtClean="0">
                <a:solidFill>
                  <a:schemeClr val="tx2"/>
                </a:solidFill>
              </a:rPr>
              <a:t>(5)</a:t>
            </a:r>
            <a:r>
              <a:rPr lang="zh-TW" altLang="en-US" dirty="0" smtClean="0">
                <a:solidFill>
                  <a:schemeClr val="tx2"/>
                </a:solidFill>
              </a:rPr>
              <a:t>水具有</a:t>
            </a:r>
            <a:r>
              <a:rPr lang="zh-TW" altLang="en-US" b="1" dirty="0" smtClean="0">
                <a:solidFill>
                  <a:schemeClr val="tx2"/>
                </a:solidFill>
              </a:rPr>
              <a:t>內聚力和附著力</a:t>
            </a:r>
            <a:r>
              <a:rPr lang="en-US" altLang="zh-TW" dirty="0" smtClean="0">
                <a:solidFill>
                  <a:schemeClr val="tx2"/>
                </a:solidFill>
                <a:latin typeface="新細明體"/>
                <a:ea typeface="新細明體"/>
              </a:rPr>
              <a:t>：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  <a:ea typeface="新細明體"/>
              </a:rPr>
              <a:t>造成毛細作用。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4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/>
                </a:solidFill>
              </a:rPr>
              <a:t>醣類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  <a:ea typeface="新細明體"/>
              </a:rPr>
              <a:t>：單醣</a:t>
            </a:r>
            <a:endParaRPr lang="zh-TW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752507"/>
              </p:ext>
            </p:extLst>
          </p:nvPr>
        </p:nvGraphicFramePr>
        <p:xfrm>
          <a:off x="755576" y="1340770"/>
          <a:ext cx="7704856" cy="48242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76264"/>
                <a:gridCol w="1728192"/>
                <a:gridCol w="1368152"/>
                <a:gridCol w="2232248"/>
              </a:tblGrid>
              <a:tr h="80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組成特色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種　類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補　充</a:t>
                      </a:r>
                    </a:p>
                  </a:txBody>
                  <a:tcPr marL="68580" marR="68580" marT="0" marB="0" anchor="ctr"/>
                </a:tc>
              </a:tr>
              <a:tr h="804049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en-US" sz="2400" b="0" kern="10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2400" b="0" kern="10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含</a:t>
                      </a:r>
                      <a:r>
                        <a:rPr lang="en-US" sz="2400" b="0" kern="10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7 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個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 C</a:t>
                      </a:r>
                      <a:endParaRPr lang="zh-TW" sz="2400" b="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最簡單的醣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五碳醣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核糖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組成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RNA 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的糖</a:t>
                      </a:r>
                    </a:p>
                  </a:txBody>
                  <a:tcPr marL="68580" marR="68580" marT="0" marB="0"/>
                </a:tc>
              </a:tr>
              <a:tr h="804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去氧核糖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組成</a:t>
                      </a:r>
                      <a:r>
                        <a:rPr lang="en-US" sz="2400" b="0" kern="10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 DNA </a:t>
                      </a:r>
                      <a:r>
                        <a:rPr lang="zh-TW" sz="2400" b="0" kern="10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的糖</a:t>
                      </a:r>
                    </a:p>
                  </a:txBody>
                  <a:tcPr marL="68580" marR="68580" marT="0" marB="0"/>
                </a:tc>
              </a:tr>
              <a:tr h="804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六碳醣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C</a:t>
                      </a:r>
                      <a:r>
                        <a:rPr lang="en-US" sz="2400" b="0" kern="100" baseline="-250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H</a:t>
                      </a:r>
                      <a:r>
                        <a:rPr lang="en-US" sz="2400" b="0" kern="100" baseline="-250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en-US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r>
                        <a:rPr lang="en-US" sz="2400" b="0" kern="100" baseline="-250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u="none" kern="10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葡萄糖</a:t>
                      </a:r>
                      <a:r>
                        <a:rPr lang="zh-TW" sz="2400" b="1" u="sng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zh-TW" sz="24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如</a:t>
                      </a: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血糖</a:t>
                      </a:r>
                    </a:p>
                  </a:txBody>
                  <a:tcPr marL="68580" marR="68580" marT="0" marB="0"/>
                </a:tc>
              </a:tr>
              <a:tr h="804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果糖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</a:tr>
              <a:tr h="804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半乳糖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55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</a:rPr>
              <a:t>醣類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</a:rPr>
              <a:t>：雙醣</a:t>
            </a:r>
            <a:endParaRPr lang="zh-TW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076003"/>
              </p:ext>
            </p:extLst>
          </p:nvPr>
        </p:nvGraphicFramePr>
        <p:xfrm>
          <a:off x="611560" y="1340768"/>
          <a:ext cx="7560840" cy="45365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72208"/>
                <a:gridCol w="2016224"/>
                <a:gridCol w="3672408"/>
              </a:tblGrid>
              <a:tr h="1512168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個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單醣組成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麥芽糖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(1)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由</a:t>
                      </a:r>
                      <a:r>
                        <a:rPr lang="zh-TW" sz="2400" b="1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葡萄糖—葡萄糖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組成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舉例：萌芽的小麥種子</a:t>
                      </a:r>
                    </a:p>
                  </a:txBody>
                  <a:tcPr marL="68580" marR="68580" marT="0" marB="0"/>
                </a:tc>
              </a:tr>
              <a:tr h="15121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u="none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蔗糖</a:t>
                      </a: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韌皮部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運輸醣類</a:t>
                      </a: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養分</a:t>
                      </a:r>
                      <a:endParaRPr lang="en-US" altLang="zh-TW" sz="2400" kern="100" baseline="0" dirty="0" smtClean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的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主要形式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(1)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由</a:t>
                      </a:r>
                      <a:r>
                        <a:rPr lang="zh-TW" sz="2400" b="1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葡萄糖—果糖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組成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舉例：甘蔗、甜菜</a:t>
                      </a:r>
                    </a:p>
                  </a:txBody>
                  <a:tcPr marL="68580" marR="68580" marT="0" marB="0"/>
                </a:tc>
              </a:tr>
              <a:tr h="15121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b="1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乳糖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(1)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由</a:t>
                      </a:r>
                      <a:r>
                        <a:rPr lang="zh-TW" sz="2400" b="1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葡萄糖—半乳糖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組成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舉例：動物乳汁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59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</a:rPr>
              <a:t>醣類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</a:rPr>
              <a:t>：多醣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979272"/>
              </p:ext>
            </p:extLst>
          </p:nvPr>
        </p:nvGraphicFramePr>
        <p:xfrm>
          <a:off x="899592" y="1268760"/>
          <a:ext cx="7488832" cy="5006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72931"/>
                <a:gridCol w="1471485"/>
                <a:gridCol w="3744416"/>
              </a:tblGrid>
              <a:tr h="864096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多個單醣組成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澱粉</a:t>
                      </a:r>
                      <a:endParaRPr lang="zh-TW" sz="2400" kern="100" baseline="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儲能（植物）</a:t>
                      </a:r>
                    </a:p>
                  </a:txBody>
                  <a:tcPr marL="68580" marR="68580" marT="0" marB="0"/>
                </a:tc>
              </a:tr>
              <a:tr h="5760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u="none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肝糖</a:t>
                      </a:r>
                      <a:r>
                        <a:rPr lang="zh-TW" sz="2400" u="none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zh-TW" sz="2400" kern="100" baseline="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儲能（動物）</a:t>
                      </a:r>
                    </a:p>
                  </a:txBody>
                  <a:tcPr marL="68580" marR="68580" marT="0" marB="0"/>
                </a:tc>
              </a:tr>
              <a:tr h="8640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u="none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纖維素</a:t>
                      </a:r>
                      <a:r>
                        <a:rPr lang="zh-TW" sz="2400" u="none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zh-TW" sz="2400" kern="100" baseline="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(1) </a:t>
                      </a:r>
                      <a:r>
                        <a:rPr lang="zh-TW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功能：支持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舉例：植物細胞壁</a:t>
                      </a:r>
                    </a:p>
                  </a:txBody>
                  <a:tcPr marL="68580" marR="68580" marT="0" marB="0"/>
                </a:tc>
              </a:tr>
              <a:tr h="12961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u="none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幾</a:t>
                      </a:r>
                      <a:r>
                        <a:rPr lang="zh-TW" sz="2400" u="none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丁質　</a:t>
                      </a:r>
                      <a:endParaRPr lang="zh-TW" sz="2400" kern="100" baseline="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1)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功能：支持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舉例：節肢動物外骨骼、菌物細胞壁</a:t>
                      </a:r>
                    </a:p>
                  </a:txBody>
                  <a:tcPr marL="68580" marR="68580" marT="0" marB="0"/>
                </a:tc>
              </a:tr>
              <a:tr h="1405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sz="2400" kern="100" baseline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肽聚糖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</a:pPr>
                      <a:endParaRPr lang="en-US" sz="2400" kern="100" baseline="0" dirty="0" smtClean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266700" indent="-266700">
                        <a:spcAft>
                          <a:spcPts val="0"/>
                        </a:spcAft>
                      </a:pPr>
                      <a:r>
                        <a:rPr lang="en-US" sz="2400" kern="100" baseline="0" dirty="0" smtClean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1)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功能：支持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(2) </a:t>
                      </a:r>
                      <a:r>
                        <a:rPr lang="zh-TW" sz="2400" kern="100" baseline="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</a:rPr>
                        <a:t>舉例：細菌細胞壁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20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/>
                </a:solidFill>
              </a:rPr>
              <a:t>醣類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</a:rPr>
              <a:t>：多醣圖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109" name="Picture 13" descr="1-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948" y="1484784"/>
            <a:ext cx="285674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1-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88032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1-1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782144"/>
            <a:ext cx="2730039" cy="187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1-1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8" y="3789040"/>
            <a:ext cx="280831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0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蛋白質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1. </a:t>
            </a:r>
            <a:r>
              <a:rPr lang="zh-TW" altLang="zh-TW" dirty="0">
                <a:solidFill>
                  <a:schemeClr val="tx2"/>
                </a:solidFill>
              </a:rPr>
              <a:t>組成元素：</a:t>
            </a:r>
            <a:r>
              <a:rPr lang="en-US" altLang="zh-TW" b="1" dirty="0">
                <a:solidFill>
                  <a:schemeClr val="tx2"/>
                </a:solidFill>
              </a:rPr>
              <a:t>C</a:t>
            </a:r>
            <a:r>
              <a:rPr lang="zh-TW" altLang="zh-TW" b="1" dirty="0">
                <a:solidFill>
                  <a:schemeClr val="tx2"/>
                </a:solidFill>
              </a:rPr>
              <a:t>、</a:t>
            </a:r>
            <a:r>
              <a:rPr lang="en-US" altLang="zh-TW" b="1" dirty="0">
                <a:solidFill>
                  <a:schemeClr val="tx2"/>
                </a:solidFill>
              </a:rPr>
              <a:t>H</a:t>
            </a:r>
            <a:r>
              <a:rPr lang="zh-TW" altLang="zh-TW" b="1" dirty="0">
                <a:solidFill>
                  <a:schemeClr val="tx2"/>
                </a:solidFill>
              </a:rPr>
              <a:t>、</a:t>
            </a:r>
            <a:r>
              <a:rPr lang="en-US" altLang="zh-TW" b="1" dirty="0">
                <a:solidFill>
                  <a:schemeClr val="tx2"/>
                </a:solidFill>
              </a:rPr>
              <a:t>O</a:t>
            </a:r>
            <a:r>
              <a:rPr lang="zh-TW" altLang="zh-TW" b="1" dirty="0">
                <a:solidFill>
                  <a:schemeClr val="tx2"/>
                </a:solidFill>
              </a:rPr>
              <a:t>、</a:t>
            </a:r>
            <a:r>
              <a:rPr lang="en-US" altLang="zh-TW" b="1" dirty="0">
                <a:solidFill>
                  <a:schemeClr val="tx2"/>
                </a:solidFill>
              </a:rPr>
              <a:t>N</a:t>
            </a:r>
            <a:r>
              <a:rPr lang="zh-TW" altLang="zh-TW" b="1" dirty="0">
                <a:solidFill>
                  <a:schemeClr val="tx2"/>
                </a:solidFill>
              </a:rPr>
              <a:t>、</a:t>
            </a:r>
            <a:r>
              <a:rPr lang="en-US" altLang="zh-TW" b="1" dirty="0">
                <a:solidFill>
                  <a:schemeClr val="tx2"/>
                </a:solidFill>
              </a:rPr>
              <a:t>S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2. </a:t>
            </a:r>
            <a:r>
              <a:rPr lang="zh-TW" altLang="zh-TW" dirty="0">
                <a:solidFill>
                  <a:schemeClr val="tx2"/>
                </a:solidFill>
              </a:rPr>
              <a:t>構成單位</a:t>
            </a:r>
            <a:r>
              <a:rPr lang="zh-TW" altLang="zh-TW" dirty="0" smtClean="0">
                <a:solidFill>
                  <a:schemeClr val="tx2"/>
                </a:solidFill>
              </a:rPr>
              <a:t>：</a:t>
            </a:r>
            <a:r>
              <a:rPr lang="zh-TW" altLang="zh-TW" b="1" dirty="0" smtClean="0">
                <a:solidFill>
                  <a:schemeClr val="tx2"/>
                </a:solidFill>
              </a:rPr>
              <a:t>胺</a:t>
            </a:r>
            <a:r>
              <a:rPr lang="zh-TW" altLang="zh-TW" b="1" dirty="0">
                <a:solidFill>
                  <a:schemeClr val="tx2"/>
                </a:solidFill>
              </a:rPr>
              <a:t>基酸</a:t>
            </a:r>
            <a:r>
              <a:rPr lang="zh-TW" altLang="zh-TW" dirty="0">
                <a:solidFill>
                  <a:schemeClr val="tx2"/>
                </a:solidFill>
              </a:rPr>
              <a:t>　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1) </a:t>
            </a:r>
            <a:r>
              <a:rPr lang="zh-TW" altLang="zh-TW" dirty="0">
                <a:solidFill>
                  <a:schemeClr val="tx2"/>
                </a:solidFill>
              </a:rPr>
              <a:t>組成元素</a:t>
            </a:r>
            <a:r>
              <a:rPr lang="zh-TW" altLang="zh-TW" dirty="0" smtClean="0">
                <a:solidFill>
                  <a:schemeClr val="tx2"/>
                </a:solidFill>
              </a:rPr>
              <a:t>：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  <a:r>
              <a:rPr lang="en-US" altLang="zh-TW" dirty="0">
                <a:solidFill>
                  <a:schemeClr val="tx2"/>
                </a:solidFill>
              </a:rPr>
              <a:t>C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H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O</a:t>
            </a:r>
            <a:r>
              <a:rPr lang="zh-TW" altLang="zh-TW" dirty="0">
                <a:solidFill>
                  <a:schemeClr val="tx2"/>
                </a:solidFill>
              </a:rPr>
              <a:t>、</a:t>
            </a:r>
            <a:r>
              <a:rPr lang="en-US" altLang="zh-TW" dirty="0">
                <a:solidFill>
                  <a:schemeClr val="tx2"/>
                </a:solidFill>
              </a:rPr>
              <a:t>N </a:t>
            </a:r>
            <a:r>
              <a:rPr lang="zh-TW" altLang="zh-TW" dirty="0">
                <a:solidFill>
                  <a:schemeClr val="tx2"/>
                </a:solidFill>
              </a:rPr>
              <a:t>組成，</a:t>
            </a:r>
            <a:r>
              <a:rPr lang="zh-TW" altLang="zh-TW" dirty="0" smtClean="0">
                <a:solidFill>
                  <a:schemeClr val="tx2"/>
                </a:solidFill>
              </a:rPr>
              <a:t>有些含有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  <a:r>
              <a:rPr lang="en-US" altLang="zh-TW" dirty="0">
                <a:solidFill>
                  <a:schemeClr val="tx2"/>
                </a:solidFill>
              </a:rPr>
              <a:t>S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2) </a:t>
            </a:r>
            <a:r>
              <a:rPr lang="zh-TW" altLang="zh-TW" dirty="0">
                <a:solidFill>
                  <a:schemeClr val="tx2"/>
                </a:solidFill>
              </a:rPr>
              <a:t>組成生物體蛋白質的胺基酸主要有</a:t>
            </a:r>
            <a:r>
              <a:rPr lang="en-US" altLang="zh-TW" dirty="0">
                <a:solidFill>
                  <a:schemeClr val="tx2"/>
                </a:solidFill>
              </a:rPr>
              <a:t> 20 </a:t>
            </a:r>
            <a:r>
              <a:rPr lang="zh-TW" altLang="zh-TW" dirty="0">
                <a:solidFill>
                  <a:schemeClr val="tx2"/>
                </a:solidFill>
              </a:rPr>
              <a:t>種。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2"/>
                </a:solidFill>
              </a:rPr>
              <a:t>    </a:t>
            </a:r>
            <a:r>
              <a:rPr lang="en-US" altLang="zh-TW" dirty="0" smtClean="0">
                <a:solidFill>
                  <a:schemeClr val="tx2"/>
                </a:solidFill>
              </a:rPr>
              <a:t>(</a:t>
            </a:r>
            <a:r>
              <a:rPr lang="en-US" altLang="zh-TW" dirty="0">
                <a:solidFill>
                  <a:schemeClr val="tx2"/>
                </a:solidFill>
              </a:rPr>
              <a:t>3) </a:t>
            </a:r>
            <a:r>
              <a:rPr lang="zh-TW" altLang="zh-TW" dirty="0">
                <a:solidFill>
                  <a:schemeClr val="tx2"/>
                </a:solidFill>
              </a:rPr>
              <a:t>胺基酸的共同結構</a:t>
            </a:r>
            <a:r>
              <a:rPr lang="zh-TW" altLang="zh-TW" dirty="0" smtClean="0">
                <a:solidFill>
                  <a:schemeClr val="tx2"/>
                </a:solidFill>
              </a:rPr>
              <a:t>式：</a:t>
            </a:r>
            <a:r>
              <a:rPr lang="en-US" altLang="zh-TW" dirty="0" smtClean="0">
                <a:solidFill>
                  <a:schemeClr val="tx2"/>
                </a:solidFill>
              </a:rPr>
              <a:t>R </a:t>
            </a:r>
            <a:r>
              <a:rPr lang="zh-TW" altLang="zh-TW" dirty="0">
                <a:solidFill>
                  <a:schemeClr val="tx2"/>
                </a:solidFill>
              </a:rPr>
              <a:t>基是決定不同種類胺基</a:t>
            </a:r>
            <a:r>
              <a:rPr lang="zh-TW" altLang="zh-TW" dirty="0" smtClean="0">
                <a:solidFill>
                  <a:schemeClr val="tx2"/>
                </a:solidFill>
              </a:rPr>
              <a:t>酸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2"/>
                </a:solidFill>
              </a:rPr>
              <a:t> </a:t>
            </a:r>
            <a:r>
              <a:rPr lang="zh-TW" altLang="en-US" dirty="0" smtClean="0">
                <a:solidFill>
                  <a:schemeClr val="tx2"/>
                </a:solidFill>
              </a:rPr>
              <a:t>         </a:t>
            </a:r>
            <a:r>
              <a:rPr lang="zh-TW" altLang="zh-TW" dirty="0" smtClean="0">
                <a:solidFill>
                  <a:schemeClr val="tx2"/>
                </a:solidFill>
              </a:rPr>
              <a:t>的</a:t>
            </a:r>
            <a:r>
              <a:rPr lang="zh-TW" altLang="zh-TW" dirty="0">
                <a:solidFill>
                  <a:schemeClr val="tx2"/>
                </a:solidFill>
              </a:rPr>
              <a:t>部分</a:t>
            </a:r>
            <a:r>
              <a:rPr lang="zh-TW" altLang="zh-TW" dirty="0" smtClean="0">
                <a:solidFill>
                  <a:schemeClr val="tx2"/>
                </a:solidFill>
              </a:rPr>
              <a:t>。</a:t>
            </a:r>
            <a:endParaRPr lang="en-US" altLang="zh-TW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zh-TW" altLang="zh-TW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zh-TW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zh-TW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zh-TW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zh-TW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zh-TW" b="1" i="1" dirty="0" smtClean="0">
                <a:solidFill>
                  <a:schemeClr val="tx2"/>
                </a:solidFill>
              </a:rPr>
              <a:t>3</a:t>
            </a:r>
            <a:r>
              <a:rPr lang="en-US" altLang="zh-TW" b="1" i="1" dirty="0">
                <a:solidFill>
                  <a:schemeClr val="tx2"/>
                </a:solidFill>
              </a:rPr>
              <a:t>. </a:t>
            </a:r>
            <a:r>
              <a:rPr lang="zh-TW" altLang="zh-TW" b="1" dirty="0">
                <a:solidFill>
                  <a:schemeClr val="tx2"/>
                </a:solidFill>
              </a:rPr>
              <a:t>生物體中含量最多的有機物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TW" b="1" i="1" dirty="0">
                <a:solidFill>
                  <a:schemeClr val="tx2"/>
                </a:solidFill>
              </a:rPr>
              <a:t>4. </a:t>
            </a:r>
            <a:r>
              <a:rPr lang="zh-TW" altLang="zh-TW" dirty="0">
                <a:solidFill>
                  <a:schemeClr val="tx2"/>
                </a:solidFill>
              </a:rPr>
              <a:t>蛋白質的種類：由</a:t>
            </a:r>
            <a:r>
              <a:rPr lang="zh-TW" altLang="zh-TW" b="1" dirty="0">
                <a:solidFill>
                  <a:schemeClr val="tx2"/>
                </a:solidFill>
              </a:rPr>
              <a:t>胺基酸</a:t>
            </a:r>
            <a:r>
              <a:rPr lang="zh-TW" altLang="zh-TW" b="1" dirty="0" smtClean="0">
                <a:solidFill>
                  <a:schemeClr val="tx2"/>
                </a:solidFill>
              </a:rPr>
              <a:t>的種類、</a:t>
            </a:r>
            <a:r>
              <a:rPr lang="zh-TW" altLang="zh-TW" b="1" dirty="0">
                <a:solidFill>
                  <a:schemeClr val="tx2"/>
                </a:solidFill>
              </a:rPr>
              <a:t>數目</a:t>
            </a:r>
            <a:r>
              <a:rPr lang="zh-TW" altLang="zh-TW" b="1" dirty="0" smtClean="0">
                <a:solidFill>
                  <a:schemeClr val="tx2"/>
                </a:solidFill>
              </a:rPr>
              <a:t>、</a:t>
            </a:r>
            <a:r>
              <a:rPr lang="zh-TW" altLang="en-US" b="1" dirty="0" smtClean="0">
                <a:solidFill>
                  <a:schemeClr val="tx2"/>
                </a:solidFill>
              </a:rPr>
              <a:t> </a:t>
            </a:r>
            <a:r>
              <a:rPr lang="zh-TW" altLang="zh-TW" b="1" dirty="0" smtClean="0">
                <a:solidFill>
                  <a:schemeClr val="tx2"/>
                </a:solidFill>
              </a:rPr>
              <a:t>排列順序</a:t>
            </a:r>
            <a:r>
              <a:rPr lang="zh-TW" altLang="zh-TW" dirty="0" smtClean="0">
                <a:solidFill>
                  <a:schemeClr val="tx2"/>
                </a:solidFill>
              </a:rPr>
              <a:t>決定</a:t>
            </a:r>
            <a:r>
              <a:rPr lang="zh-TW" altLang="zh-TW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896" y="3140968"/>
            <a:ext cx="338437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60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蛋白質功能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500" dirty="0" smtClean="0">
                <a:solidFill>
                  <a:schemeClr val="tx2"/>
                </a:solidFill>
                <a:latin typeface="+mn-ea"/>
              </a:rPr>
              <a:t>1.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構成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體質</a:t>
            </a:r>
            <a:r>
              <a:rPr lang="zh-TW" altLang="en-US" sz="3500" dirty="0" smtClean="0">
                <a:solidFill>
                  <a:schemeClr val="tx2"/>
                </a:solidFill>
                <a:latin typeface="新細明體"/>
                <a:ea typeface="新細明體"/>
              </a:rPr>
              <a:t>：</a:t>
            </a:r>
            <a:endParaRPr lang="en-US" altLang="zh-TW" sz="3500" dirty="0" smtClean="0">
              <a:solidFill>
                <a:schemeClr val="tx2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3500" dirty="0">
                <a:solidFill>
                  <a:schemeClr val="tx2"/>
                </a:solidFill>
                <a:latin typeface="新細明體"/>
                <a:ea typeface="新細明體"/>
              </a:rPr>
              <a:t> </a:t>
            </a:r>
            <a:r>
              <a:rPr lang="zh-TW" altLang="en-US" sz="3500" dirty="0" smtClean="0">
                <a:solidFill>
                  <a:schemeClr val="tx2"/>
                </a:solidFill>
                <a:latin typeface="新細明體"/>
                <a:ea typeface="新細明體"/>
              </a:rPr>
              <a:t>    膜蛋白、膠原蛋白、頭髮、羽毛等。</a:t>
            </a:r>
            <a:endParaRPr lang="zh-TW" altLang="zh-TW" sz="3500" dirty="0">
              <a:solidFill>
                <a:schemeClr val="tx2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solidFill>
                  <a:schemeClr val="tx2"/>
                </a:solidFill>
                <a:latin typeface="+mn-ea"/>
              </a:rPr>
              <a:t>2.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調節</a:t>
            </a:r>
            <a:r>
              <a:rPr lang="zh-TW" altLang="zh-TW" sz="3500" dirty="0">
                <a:solidFill>
                  <a:schemeClr val="tx2"/>
                </a:solidFill>
                <a:latin typeface="+mn-ea"/>
              </a:rPr>
              <a:t>細胞的生理作用。</a:t>
            </a:r>
          </a:p>
          <a:p>
            <a:pPr marL="0" indent="0">
              <a:buNone/>
            </a:pP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胰島素</a:t>
            </a:r>
            <a:r>
              <a:rPr lang="zh-TW" altLang="zh-TW" sz="3500" dirty="0">
                <a:solidFill>
                  <a:schemeClr val="tx2"/>
                </a:solidFill>
                <a:latin typeface="+mn-ea"/>
              </a:rPr>
              <a:t>：調節血糖濃度。</a:t>
            </a:r>
          </a:p>
          <a:p>
            <a:pPr marL="0" indent="0">
              <a:buNone/>
            </a:pP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酵素</a:t>
            </a:r>
            <a:r>
              <a:rPr lang="zh-TW" altLang="zh-TW" sz="3500" dirty="0">
                <a:solidFill>
                  <a:schemeClr val="tx2"/>
                </a:solidFill>
                <a:latin typeface="+mn-ea"/>
              </a:rPr>
              <a:t>：催化新陳代謝反應。</a:t>
            </a:r>
          </a:p>
          <a:p>
            <a:pPr marL="0" indent="0">
              <a:buNone/>
            </a:pP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抗體</a:t>
            </a:r>
            <a:r>
              <a:rPr lang="zh-TW" altLang="zh-TW" sz="3500" dirty="0">
                <a:solidFill>
                  <a:schemeClr val="tx2"/>
                </a:solidFill>
                <a:latin typeface="+mn-ea"/>
              </a:rPr>
              <a:t>：參與免疫反應。</a:t>
            </a:r>
          </a:p>
          <a:p>
            <a:pPr marL="0" indent="0">
              <a:buNone/>
            </a:pPr>
            <a:r>
              <a:rPr lang="zh-TW" altLang="en-US" sz="3500" dirty="0">
                <a:solidFill>
                  <a:schemeClr val="tx2"/>
                </a:solidFill>
                <a:latin typeface="+mn-ea"/>
              </a:rPr>
              <a:t> 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 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血紅素</a:t>
            </a:r>
            <a:r>
              <a:rPr lang="zh-TW" altLang="zh-TW" sz="3500" dirty="0">
                <a:solidFill>
                  <a:schemeClr val="tx2"/>
                </a:solidFill>
                <a:latin typeface="+mn-ea"/>
              </a:rPr>
              <a:t>：參與氧及二氧化碳的運輸</a:t>
            </a:r>
            <a:r>
              <a:rPr lang="zh-TW" altLang="zh-TW" sz="35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zh-TW" sz="3500" dirty="0" smtClean="0">
              <a:solidFill>
                <a:schemeClr val="tx2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solidFill>
                  <a:schemeClr val="tx2"/>
                </a:solidFill>
                <a:latin typeface="+mn-ea"/>
              </a:rPr>
              <a:t>3.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提供熱量</a:t>
            </a:r>
            <a:endParaRPr lang="en-US" altLang="zh-TW" sz="3500" dirty="0" smtClean="0">
              <a:solidFill>
                <a:schemeClr val="tx2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solidFill>
                  <a:schemeClr val="tx2"/>
                </a:solidFill>
                <a:latin typeface="+mn-ea"/>
              </a:rPr>
              <a:t>4.</a:t>
            </a:r>
            <a:r>
              <a:rPr lang="zh-TW" altLang="en-US" sz="3500" dirty="0" smtClean="0">
                <a:solidFill>
                  <a:schemeClr val="tx2"/>
                </a:solidFill>
                <a:latin typeface="+mn-ea"/>
              </a:rPr>
              <a:t>  緩衝作用</a:t>
            </a:r>
            <a:endParaRPr lang="zh-TW" altLang="zh-TW" sz="3500" dirty="0">
              <a:solidFill>
                <a:schemeClr val="tx2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dirty="0"/>
              <a:t> </a:t>
            </a:r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332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脂質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zh-TW" altLang="zh-TW" sz="3300" b="1" dirty="0" smtClean="0">
                <a:solidFill>
                  <a:schemeClr val="tx2"/>
                </a:solidFill>
              </a:rPr>
              <a:t>中性</a:t>
            </a:r>
            <a:r>
              <a:rPr lang="zh-TW" altLang="zh-TW" sz="3300" b="1" dirty="0">
                <a:solidFill>
                  <a:schemeClr val="tx2"/>
                </a:solidFill>
              </a:rPr>
              <a:t>脂（三酸甘油酯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）</a:t>
            </a:r>
            <a:endParaRPr lang="en-US" altLang="zh-TW" sz="33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sz="3300" dirty="0">
                <a:solidFill>
                  <a:schemeClr val="tx2"/>
                </a:solidFill>
              </a:rPr>
              <a:t> </a:t>
            </a:r>
            <a:r>
              <a:rPr lang="zh-TW" altLang="zh-TW" sz="3300" dirty="0" smtClean="0">
                <a:solidFill>
                  <a:schemeClr val="tx2"/>
                </a:solidFill>
              </a:rPr>
              <a:t>組成</a:t>
            </a:r>
            <a:r>
              <a:rPr lang="zh-TW" altLang="zh-TW" sz="3300" dirty="0">
                <a:solidFill>
                  <a:schemeClr val="tx2"/>
                </a:solidFill>
              </a:rPr>
              <a:t>：</a:t>
            </a:r>
            <a:r>
              <a:rPr lang="en-US" altLang="zh-TW" sz="3300" b="1" dirty="0">
                <a:solidFill>
                  <a:schemeClr val="tx2"/>
                </a:solidFill>
              </a:rPr>
              <a:t>1 </a:t>
            </a:r>
            <a:r>
              <a:rPr lang="zh-TW" altLang="zh-TW" sz="3300" b="1" dirty="0">
                <a:solidFill>
                  <a:schemeClr val="tx2"/>
                </a:solidFill>
              </a:rPr>
              <a:t>分子甘油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＋</a:t>
            </a:r>
            <a:r>
              <a:rPr lang="en-US" altLang="zh-TW" sz="3300" b="1" dirty="0" smtClean="0">
                <a:solidFill>
                  <a:schemeClr val="tx2"/>
                </a:solidFill>
              </a:rPr>
              <a:t>3 </a:t>
            </a:r>
            <a:r>
              <a:rPr lang="zh-TW" altLang="zh-TW" sz="3300" b="1" dirty="0">
                <a:solidFill>
                  <a:schemeClr val="tx2"/>
                </a:solidFill>
              </a:rPr>
              <a:t>分子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脂肪酸</a:t>
            </a:r>
            <a:r>
              <a:rPr lang="zh-TW" altLang="zh-TW" sz="3300" dirty="0" smtClean="0">
                <a:solidFill>
                  <a:schemeClr val="tx2"/>
                </a:solidFill>
              </a:rPr>
              <a:t>。</a:t>
            </a:r>
            <a:endParaRPr lang="zh-TW" altLang="zh-TW" sz="3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</a:t>
            </a:r>
            <a:r>
              <a:rPr lang="zh-TW" altLang="zh-TW" sz="3300" dirty="0" smtClean="0">
                <a:solidFill>
                  <a:schemeClr val="tx2"/>
                </a:solidFill>
              </a:rPr>
              <a:t>細胞</a:t>
            </a:r>
            <a:r>
              <a:rPr lang="zh-TW" altLang="zh-TW" sz="3300" dirty="0">
                <a:solidFill>
                  <a:schemeClr val="tx2"/>
                </a:solidFill>
              </a:rPr>
              <a:t>中較常見的脂質。</a:t>
            </a: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</a:t>
            </a:r>
            <a:r>
              <a:rPr lang="zh-TW" altLang="zh-TW" sz="3300" dirty="0" smtClean="0">
                <a:solidFill>
                  <a:schemeClr val="tx2"/>
                </a:solidFill>
              </a:rPr>
              <a:t>生物</a:t>
            </a:r>
            <a:r>
              <a:rPr lang="zh-TW" altLang="zh-TW" sz="3300" dirty="0">
                <a:solidFill>
                  <a:schemeClr val="tx2"/>
                </a:solidFill>
              </a:rPr>
              <a:t>體內儲存能量的主要形式。</a:t>
            </a: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</a:t>
            </a:r>
            <a:r>
              <a:rPr lang="zh-TW" altLang="zh-TW" sz="3300" dirty="0" smtClean="0">
                <a:solidFill>
                  <a:schemeClr val="tx2"/>
                </a:solidFill>
              </a:rPr>
              <a:t>常溫</a:t>
            </a:r>
            <a:r>
              <a:rPr lang="zh-TW" altLang="zh-TW" sz="3300" dirty="0">
                <a:solidFill>
                  <a:schemeClr val="tx2"/>
                </a:solidFill>
              </a:rPr>
              <a:t>下</a:t>
            </a:r>
            <a:r>
              <a:rPr lang="zh-TW" altLang="zh-TW" sz="3300" b="1" dirty="0">
                <a:solidFill>
                  <a:schemeClr val="tx2"/>
                </a:solidFill>
              </a:rPr>
              <a:t>固態者稱為脂肪</a:t>
            </a:r>
            <a:r>
              <a:rPr lang="zh-TW" altLang="zh-TW" sz="3300" dirty="0">
                <a:solidFill>
                  <a:schemeClr val="tx2"/>
                </a:solidFill>
              </a:rPr>
              <a:t>，</a:t>
            </a:r>
            <a:r>
              <a:rPr lang="zh-TW" altLang="zh-TW" sz="3300" b="1" dirty="0">
                <a:solidFill>
                  <a:schemeClr val="tx2"/>
                </a:solidFill>
              </a:rPr>
              <a:t>液態者稱為油</a:t>
            </a:r>
            <a:r>
              <a:rPr lang="zh-TW" altLang="zh-TW" sz="3300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</a:t>
            </a:r>
            <a:r>
              <a:rPr lang="zh-TW" altLang="zh-TW" sz="3300" dirty="0" smtClean="0">
                <a:solidFill>
                  <a:schemeClr val="tx2"/>
                </a:solidFill>
              </a:rPr>
              <a:t>動物</a:t>
            </a:r>
            <a:r>
              <a:rPr lang="zh-TW" altLang="zh-TW" sz="3300" dirty="0">
                <a:solidFill>
                  <a:schemeClr val="tx2"/>
                </a:solidFill>
              </a:rPr>
              <a:t>的皮下脂肪可儲存能量、保溫、禦寒。</a:t>
            </a:r>
          </a:p>
          <a:p>
            <a:pPr marL="0" indent="0">
              <a:buNone/>
            </a:pPr>
            <a:r>
              <a:rPr lang="en-US" altLang="zh-TW" sz="3300" b="1" dirty="0" smtClean="0">
                <a:solidFill>
                  <a:schemeClr val="tx2"/>
                </a:solidFill>
              </a:rPr>
              <a:t>2.</a:t>
            </a:r>
            <a:r>
              <a:rPr lang="zh-TW" altLang="en-US" sz="3300" b="1" dirty="0" smtClean="0">
                <a:solidFill>
                  <a:schemeClr val="tx2"/>
                </a:solidFill>
              </a:rPr>
              <a:t> </a:t>
            </a:r>
            <a:r>
              <a:rPr lang="en-US" altLang="zh-TW" sz="3300" b="1" dirty="0" smtClean="0">
                <a:solidFill>
                  <a:schemeClr val="tx2"/>
                </a:solidFill>
              </a:rPr>
              <a:t> </a:t>
            </a:r>
            <a:r>
              <a:rPr lang="zh-TW" altLang="zh-TW" sz="3300" b="1" dirty="0">
                <a:solidFill>
                  <a:schemeClr val="tx2"/>
                </a:solidFill>
              </a:rPr>
              <a:t>磷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脂</a:t>
            </a:r>
            <a:endParaRPr lang="zh-TW" altLang="zh-TW" sz="33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</a:t>
            </a:r>
            <a:r>
              <a:rPr lang="zh-TW" altLang="zh-TW" sz="3300" dirty="0" smtClean="0">
                <a:solidFill>
                  <a:schemeClr val="tx2"/>
                </a:solidFill>
              </a:rPr>
              <a:t>組成</a:t>
            </a:r>
            <a:r>
              <a:rPr lang="zh-TW" altLang="zh-TW" sz="3300" dirty="0">
                <a:solidFill>
                  <a:schemeClr val="tx2"/>
                </a:solidFill>
              </a:rPr>
              <a:t>：</a:t>
            </a:r>
            <a:r>
              <a:rPr lang="en-US" altLang="zh-TW" sz="3300" b="1" dirty="0">
                <a:solidFill>
                  <a:schemeClr val="tx2"/>
                </a:solidFill>
              </a:rPr>
              <a:t>1 </a:t>
            </a:r>
            <a:r>
              <a:rPr lang="zh-TW" altLang="zh-TW" sz="3300" b="1" dirty="0">
                <a:solidFill>
                  <a:schemeClr val="tx2"/>
                </a:solidFill>
              </a:rPr>
              <a:t>分子甘油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＋</a:t>
            </a:r>
            <a:r>
              <a:rPr lang="en-US" altLang="zh-TW" sz="3300" b="1" dirty="0" smtClean="0">
                <a:solidFill>
                  <a:schemeClr val="tx2"/>
                </a:solidFill>
              </a:rPr>
              <a:t>2 </a:t>
            </a:r>
            <a:r>
              <a:rPr lang="zh-TW" altLang="zh-TW" sz="3300" b="1" dirty="0">
                <a:solidFill>
                  <a:schemeClr val="tx2"/>
                </a:solidFill>
              </a:rPr>
              <a:t>分子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脂肪酸＋</a:t>
            </a:r>
            <a:r>
              <a:rPr lang="zh-TW" altLang="zh-TW" sz="3300" b="1" dirty="0">
                <a:solidFill>
                  <a:schemeClr val="tx2"/>
                </a:solidFill>
              </a:rPr>
              <a:t>含</a:t>
            </a:r>
            <a:r>
              <a:rPr lang="zh-TW" altLang="zh-TW" sz="3300" b="1" dirty="0" smtClean="0">
                <a:solidFill>
                  <a:schemeClr val="tx2"/>
                </a:solidFill>
              </a:rPr>
              <a:t>磷酸原子團</a:t>
            </a:r>
            <a:r>
              <a:rPr lang="zh-TW" altLang="zh-TW" sz="3300" b="1" dirty="0">
                <a:solidFill>
                  <a:schemeClr val="tx2"/>
                </a:solidFill>
              </a:rPr>
              <a:t>。</a:t>
            </a: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 </a:t>
            </a:r>
            <a:r>
              <a:rPr lang="zh-TW" altLang="zh-TW" sz="3300" dirty="0" smtClean="0">
                <a:solidFill>
                  <a:schemeClr val="tx2"/>
                </a:solidFill>
              </a:rPr>
              <a:t>構成</a:t>
            </a:r>
            <a:r>
              <a:rPr lang="zh-TW" altLang="zh-TW" sz="3300" dirty="0">
                <a:solidFill>
                  <a:schemeClr val="tx2"/>
                </a:solidFill>
              </a:rPr>
              <a:t>細胞膜狀構造的重要成分</a:t>
            </a:r>
            <a:r>
              <a:rPr lang="zh-TW" altLang="zh-TW" sz="3300" dirty="0" smtClean="0">
                <a:solidFill>
                  <a:schemeClr val="tx2"/>
                </a:solidFill>
              </a:rPr>
              <a:t>，</a:t>
            </a:r>
            <a:endParaRPr lang="en-US" altLang="zh-TW" sz="33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zh-TW" altLang="en-US" sz="3300" dirty="0" smtClean="0">
                <a:solidFill>
                  <a:schemeClr val="tx2"/>
                </a:solidFill>
              </a:rPr>
              <a:t>       </a:t>
            </a:r>
            <a:r>
              <a:rPr lang="zh-TW" altLang="zh-TW" sz="3300" dirty="0" smtClean="0">
                <a:solidFill>
                  <a:schemeClr val="tx2"/>
                </a:solidFill>
              </a:rPr>
              <a:t>一層</a:t>
            </a:r>
            <a:r>
              <a:rPr lang="zh-TW" altLang="zh-TW" sz="3300" dirty="0">
                <a:solidFill>
                  <a:schemeClr val="tx2"/>
                </a:solidFill>
              </a:rPr>
              <a:t>膜由</a:t>
            </a:r>
            <a:r>
              <a:rPr lang="en-US" altLang="zh-TW" sz="3300" dirty="0">
                <a:solidFill>
                  <a:schemeClr val="tx2"/>
                </a:solidFill>
              </a:rPr>
              <a:t> 2 </a:t>
            </a:r>
            <a:r>
              <a:rPr lang="zh-TW" altLang="zh-TW" sz="3300" dirty="0">
                <a:solidFill>
                  <a:schemeClr val="tx2"/>
                </a:solidFill>
              </a:rPr>
              <a:t>層磷脂組成，</a:t>
            </a:r>
            <a:r>
              <a:rPr lang="en-US" altLang="zh-TW" sz="3300" dirty="0">
                <a:solidFill>
                  <a:schemeClr val="tx2"/>
                </a:solidFill>
              </a:rPr>
              <a:t>2 </a:t>
            </a:r>
            <a:r>
              <a:rPr lang="zh-TW" altLang="zh-TW" sz="3300" dirty="0">
                <a:solidFill>
                  <a:schemeClr val="tx2"/>
                </a:solidFill>
              </a:rPr>
              <a:t>層膜由 </a:t>
            </a:r>
            <a:r>
              <a:rPr lang="en-US" altLang="zh-TW" sz="3300" dirty="0" smtClean="0">
                <a:solidFill>
                  <a:schemeClr val="tx2"/>
                </a:solidFill>
              </a:rPr>
              <a:t>4</a:t>
            </a:r>
            <a:r>
              <a:rPr lang="zh-TW" altLang="zh-TW" sz="3300" dirty="0" smtClean="0">
                <a:solidFill>
                  <a:schemeClr val="tx2"/>
                </a:solidFill>
              </a:rPr>
              <a:t>層</a:t>
            </a:r>
            <a:r>
              <a:rPr lang="zh-TW" altLang="zh-TW" sz="3300" dirty="0">
                <a:solidFill>
                  <a:schemeClr val="tx2"/>
                </a:solidFill>
              </a:rPr>
              <a:t>磷脂組成。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392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742</Words>
  <Application>Microsoft Office PowerPoint</Application>
  <PresentationFormat>如螢幕大小 (4:3)</PresentationFormat>
  <Paragraphs>122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細胞的化學組成</vt:lpstr>
      <vt:lpstr>水</vt:lpstr>
      <vt:lpstr>醣類：單醣</vt:lpstr>
      <vt:lpstr>醣類：雙醣</vt:lpstr>
      <vt:lpstr>醣類：多醣</vt:lpstr>
      <vt:lpstr>醣類：多醣圖</vt:lpstr>
      <vt:lpstr>蛋白質</vt:lpstr>
      <vt:lpstr>蛋白質功能</vt:lpstr>
      <vt:lpstr>脂質</vt:lpstr>
      <vt:lpstr>PowerPoint 簡報</vt:lpstr>
      <vt:lpstr>磷脂</vt:lpstr>
      <vt:lpstr>核酸</vt:lpstr>
      <vt:lpstr>核苷酸構造圖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細胞的化學組成</dc:title>
  <dc:creator>劉蕙智</dc:creator>
  <cp:lastModifiedBy>導師辦公室帳號</cp:lastModifiedBy>
  <cp:revision>11</cp:revision>
  <dcterms:created xsi:type="dcterms:W3CDTF">2017-03-07T14:19:50Z</dcterms:created>
  <dcterms:modified xsi:type="dcterms:W3CDTF">2017-03-17T00:26:36Z</dcterms:modified>
</cp:coreProperties>
</file>