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1-12T15:01:01.007" idx="1">
    <p:pos x="2078" y="2465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83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94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05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18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69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85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14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3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80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3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76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FCACE-76F6-4285-95AE-4922431B693E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60AE8-5A7F-43C1-ABF4-060F7AC763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15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bEdceZX9o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552728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ea typeface="Adobe 楷体 Std R" pitchFamily="18" charset="-128"/>
              </a:rPr>
              <a:t>昌黎先生</a:t>
            </a:r>
            <a:r>
              <a:rPr lang="en-US" altLang="zh-TW" b="1" dirty="0" smtClean="0">
                <a:solidFill>
                  <a:srgbClr val="00B0F0"/>
                </a:solidFill>
                <a:ea typeface="Adobe 楷体 Std R" pitchFamily="18" charset="-128"/>
              </a:rPr>
              <a:t>-</a:t>
            </a:r>
            <a:r>
              <a:rPr lang="zh-TW" altLang="en-US" b="1" dirty="0" smtClean="0">
                <a:solidFill>
                  <a:srgbClr val="00B0F0"/>
                </a:solidFill>
                <a:ea typeface="Adobe 楷体 Std R" pitchFamily="18" charset="-128"/>
              </a:rPr>
              <a:t>韓愈</a:t>
            </a:r>
            <a:endParaRPr lang="zh-TW" altLang="en-US" b="1" dirty="0">
              <a:solidFill>
                <a:srgbClr val="00B0F0"/>
              </a:solidFill>
              <a:ea typeface="Adobe 楷体 Std R" pitchFamily="18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3968" y="1828914"/>
            <a:ext cx="3488432" cy="3948965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第組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組員：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10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閻歆絜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>
                <a:solidFill>
                  <a:schemeClr val="accent6"/>
                </a:solidFill>
                <a:ea typeface="Adobe 繁黑體 Std B" pitchFamily="34" charset="-120"/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             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11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王畇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>
                <a:solidFill>
                  <a:schemeClr val="accent6"/>
                </a:solidFill>
                <a:ea typeface="Adobe 繁黑體 Std B" pitchFamily="34" charset="-120"/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             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17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劉宜欣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              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19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朱美頷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>
                <a:solidFill>
                  <a:schemeClr val="accent6"/>
                </a:solidFill>
                <a:ea typeface="Adobe 繁黑體 Std B" pitchFamily="34" charset="-120"/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             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23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鄭宇伶</a:t>
            </a:r>
            <a:endParaRPr lang="en-US" altLang="zh-TW" dirty="0" smtClean="0">
              <a:solidFill>
                <a:schemeClr val="accent6"/>
              </a:solidFill>
              <a:ea typeface="Adobe 繁黑體 Std B" pitchFamily="34" charset="-120"/>
            </a:endParaRPr>
          </a:p>
          <a:p>
            <a:pPr algn="l"/>
            <a:r>
              <a:rPr lang="zh-TW" altLang="en-US" dirty="0">
                <a:solidFill>
                  <a:schemeClr val="accent6"/>
                </a:solidFill>
                <a:ea typeface="Adobe 繁黑體 Std B" pitchFamily="34" charset="-120"/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             </a:t>
            </a:r>
            <a:r>
              <a:rPr lang="en-US" altLang="zh-TW" dirty="0" smtClean="0">
                <a:solidFill>
                  <a:schemeClr val="accent6"/>
                </a:solidFill>
                <a:ea typeface="Adobe 繁黑體 Std B" pitchFamily="34" charset="-120"/>
              </a:rPr>
              <a:t>35</a:t>
            </a:r>
            <a:r>
              <a:rPr lang="zh-TW" altLang="en-US" dirty="0" smtClean="0">
                <a:solidFill>
                  <a:schemeClr val="accent6"/>
                </a:solidFill>
                <a:ea typeface="Adobe 繁黑體 Std B" pitchFamily="34" charset="-120"/>
              </a:rPr>
              <a:t>劉怡柔</a:t>
            </a:r>
            <a:endParaRPr lang="zh-TW" altLang="en-US" dirty="0">
              <a:solidFill>
                <a:schemeClr val="accent6"/>
              </a:solidFill>
              <a:ea typeface="Adobe 繁黑體 Std B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95" y="1772816"/>
            <a:ext cx="3331588" cy="40050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84157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66FF"/>
                </a:solidFill>
                <a:ea typeface="Adobe 楷体 Std R" pitchFamily="18" charset="-128"/>
              </a:rPr>
              <a:t>生平</a:t>
            </a:r>
            <a:endParaRPr lang="zh-TW" altLang="en-US" b="1" dirty="0">
              <a:solidFill>
                <a:srgbClr val="FF66FF"/>
              </a:solidFill>
              <a:ea typeface="Adobe 楷体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>
                <a:ea typeface="標楷體" panose="03000509000000000000" pitchFamily="65" charset="-120"/>
              </a:rPr>
              <a:t>七歲開始</a:t>
            </a:r>
            <a:r>
              <a:rPr lang="zh-TW" altLang="en-US" sz="2000" dirty="0" smtClean="0">
                <a:ea typeface="標楷體" panose="03000509000000000000" pitchFamily="65" charset="-120"/>
              </a:rPr>
              <a:t>讀書</a:t>
            </a:r>
            <a:r>
              <a:rPr lang="zh-TW" altLang="en-US" sz="2000" dirty="0">
                <a:ea typeface="標楷體" panose="03000509000000000000" pitchFamily="65" charset="-120"/>
              </a:rPr>
              <a:t>，十三歲能</a:t>
            </a:r>
            <a:r>
              <a:rPr lang="zh-TW" altLang="en-US" sz="2000" dirty="0" smtClean="0">
                <a:ea typeface="標楷體" panose="03000509000000000000" pitchFamily="65" charset="-120"/>
              </a:rPr>
              <a:t>寫文章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en-US" sz="2000" dirty="0">
                <a:ea typeface="標楷體" panose="03000509000000000000" pitchFamily="65" charset="-120"/>
              </a:rPr>
              <a:t>十九歲參加進士</a:t>
            </a:r>
            <a:r>
              <a:rPr lang="zh-TW" altLang="en-US" sz="2000" dirty="0" smtClean="0">
                <a:ea typeface="標楷體" panose="03000509000000000000" pitchFamily="65" charset="-120"/>
              </a:rPr>
              <a:t>考試 一連三次均失敗 直到二十三歲才考取成功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en-US" sz="2000" dirty="0">
                <a:ea typeface="標楷體" panose="03000509000000000000" pitchFamily="65" charset="-120"/>
              </a:rPr>
              <a:t>二十九歲受董晉推薦出任宣武</a:t>
            </a:r>
            <a:r>
              <a:rPr lang="zh-TW" altLang="en-US" sz="2000" dirty="0" smtClean="0">
                <a:ea typeface="標楷體" panose="03000509000000000000" pitchFamily="65" charset="-120"/>
              </a:rPr>
              <a:t>軍節度使觀察</a:t>
            </a:r>
            <a:r>
              <a:rPr lang="zh-TW" altLang="en-US" sz="2000" dirty="0">
                <a:ea typeface="標楷體" panose="03000509000000000000" pitchFamily="65" charset="-120"/>
              </a:rPr>
              <a:t>推</a:t>
            </a:r>
            <a:r>
              <a:rPr lang="zh-TW" altLang="en-US" sz="2000" dirty="0" smtClean="0">
                <a:ea typeface="標楷體" panose="03000509000000000000" pitchFamily="65" charset="-120"/>
              </a:rPr>
              <a:t>官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ea typeface="標楷體" panose="03000509000000000000" pitchFamily="65" charset="-120"/>
              </a:rPr>
              <a:t>三十六</a:t>
            </a:r>
            <a:r>
              <a:rPr lang="zh-TW" altLang="zh-TW" sz="2000" dirty="0" smtClean="0">
                <a:ea typeface="標楷體" panose="03000509000000000000" pitchFamily="65" charset="-120"/>
              </a:rPr>
              <a:t>歲</a:t>
            </a:r>
            <a:r>
              <a:rPr lang="zh-TW" altLang="zh-TW" sz="2000" dirty="0">
                <a:ea typeface="標楷體" panose="03000509000000000000" pitchFamily="65" charset="-120"/>
              </a:rPr>
              <a:t>時，任監察御史，不久就被貶爲陽山縣令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en-US" sz="2000" dirty="0">
                <a:ea typeface="標楷體" panose="03000509000000000000" pitchFamily="65" charset="-120"/>
              </a:rPr>
              <a:t>五十</a:t>
            </a:r>
            <a:r>
              <a:rPr lang="zh-TW" altLang="zh-TW" sz="2000" dirty="0" smtClean="0">
                <a:ea typeface="標楷體" panose="03000509000000000000" pitchFamily="65" charset="-120"/>
              </a:rPr>
              <a:t>歲</a:t>
            </a:r>
            <a:r>
              <a:rPr lang="zh-TW" altLang="zh-TW" sz="2000" dirty="0">
                <a:ea typeface="標楷體" panose="03000509000000000000" pitchFamily="65" charset="-120"/>
              </a:rPr>
              <a:t>時，因參與平定淮西之役表現出處理軍國大事的才能，遷爲吏部</a:t>
            </a:r>
            <a:r>
              <a:rPr lang="zh-TW" altLang="zh-TW" sz="2000" dirty="0" smtClean="0">
                <a:ea typeface="標楷體" panose="03000509000000000000" pitchFamily="65" charset="-120"/>
              </a:rPr>
              <a:t>侍郎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zh-TW" sz="2000" dirty="0">
                <a:ea typeface="標楷體" panose="03000509000000000000" pitchFamily="65" charset="-120"/>
              </a:rPr>
              <a:t>兩年後，他卻因上表諫迎佛骨而觸怒憲宗，險些憲宗被</a:t>
            </a:r>
            <a:r>
              <a:rPr lang="zh-TW" altLang="zh-TW" sz="2000" dirty="0" smtClean="0">
                <a:ea typeface="標楷體" panose="03000509000000000000" pitchFamily="65" charset="-120"/>
              </a:rPr>
              <a:t>處死</a:t>
            </a:r>
            <a:r>
              <a:rPr lang="zh-TW" altLang="zh-TW" sz="2000" dirty="0">
                <a:ea typeface="標楷體" panose="03000509000000000000" pitchFamily="65" charset="-120"/>
              </a:rPr>
              <a:t>被貶爲潮州（在今廣東）</a:t>
            </a:r>
            <a:r>
              <a:rPr lang="zh-TW" altLang="zh-TW" sz="2000" dirty="0" smtClean="0">
                <a:ea typeface="標楷體" panose="03000509000000000000" pitchFamily="65" charset="-120"/>
              </a:rPr>
              <a:t>刺史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r>
              <a:rPr lang="zh-TW" altLang="zh-TW" sz="2000" dirty="0">
                <a:ea typeface="標楷體" panose="03000509000000000000" pitchFamily="65" charset="-120"/>
              </a:rPr>
              <a:t>長慶四年（</a:t>
            </a:r>
            <a:r>
              <a:rPr lang="en-US" altLang="zh-TW" sz="2000" dirty="0">
                <a:ea typeface="標楷體" panose="03000509000000000000" pitchFamily="65" charset="-120"/>
              </a:rPr>
              <a:t>824</a:t>
            </a:r>
            <a:r>
              <a:rPr lang="zh-TW" altLang="zh-TW" sz="2000" dirty="0">
                <a:ea typeface="標楷體" panose="03000509000000000000" pitchFamily="65" charset="-120"/>
              </a:rPr>
              <a:t>）病逝於長安，終年</a:t>
            </a:r>
            <a:r>
              <a:rPr lang="en-US" altLang="zh-TW" sz="2000" dirty="0">
                <a:ea typeface="標楷體" panose="03000509000000000000" pitchFamily="65" charset="-120"/>
              </a:rPr>
              <a:t>57</a:t>
            </a:r>
            <a:r>
              <a:rPr lang="zh-TW" altLang="zh-TW" sz="2000" dirty="0">
                <a:ea typeface="標楷體" panose="03000509000000000000" pitchFamily="65" charset="-120"/>
              </a:rPr>
              <a:t>歲</a:t>
            </a:r>
            <a:endParaRPr lang="en-US" altLang="zh-TW" sz="2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1193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CC00"/>
                </a:solidFill>
                <a:ea typeface="Adobe 楷体 Std R" pitchFamily="18" charset="-128"/>
              </a:rPr>
              <a:t>成就</a:t>
            </a:r>
            <a:endParaRPr lang="zh-TW" altLang="en-US" b="1" dirty="0">
              <a:solidFill>
                <a:srgbClr val="00CC00"/>
              </a:solidFill>
              <a:ea typeface="Adobe 楷体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1800" dirty="0">
                <a:ea typeface="標楷體" panose="03000509000000000000" pitchFamily="65" charset="-120"/>
              </a:rPr>
              <a:t>韓愈是</a:t>
            </a:r>
            <a:r>
              <a:rPr lang="zh-TW" altLang="zh-TW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古文運動</a:t>
            </a:r>
            <a:r>
              <a:rPr lang="zh-TW" altLang="zh-TW" sz="1800" dirty="0">
                <a:ea typeface="標楷體" panose="03000509000000000000" pitchFamily="65" charset="-120"/>
              </a:rPr>
              <a:t>的倡導者，主張繼承先秦兩漢散文傳統，反對專講聲律對仗而忽視內容的</a:t>
            </a:r>
            <a:r>
              <a:rPr lang="zh-TW" altLang="zh-TW" sz="1800" dirty="0" smtClean="0">
                <a:ea typeface="標楷體" panose="03000509000000000000" pitchFamily="65" charset="-120"/>
              </a:rPr>
              <a:t>駢體文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r>
              <a:rPr lang="zh-TW" altLang="en-US" sz="1800" dirty="0">
                <a:ea typeface="標楷體" panose="03000509000000000000" pitchFamily="65" charset="-120"/>
              </a:rPr>
              <a:t>韓愈主張「</a:t>
            </a:r>
            <a:r>
              <a:rPr lang="zh-TW" altLang="en-US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文道合一，載道為主</a:t>
            </a:r>
            <a:r>
              <a:rPr lang="zh-TW" altLang="en-US" sz="1800" dirty="0" smtClean="0">
                <a:ea typeface="標楷體" panose="03000509000000000000" pitchFamily="65" charset="-120"/>
              </a:rPr>
              <a:t>」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r>
              <a:rPr lang="zh-TW" altLang="zh-TW" sz="1800" dirty="0">
                <a:ea typeface="標楷體" panose="03000509000000000000" pitchFamily="65" charset="-120"/>
              </a:rPr>
              <a:t>韓愈文章氣勢雄偉，說理透徹，邏輯性強，被尊為“</a:t>
            </a:r>
            <a:r>
              <a:rPr lang="zh-TW" altLang="zh-TW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唐宋八大家</a:t>
            </a:r>
            <a:r>
              <a:rPr lang="zh-TW" altLang="zh-TW" sz="1800" dirty="0">
                <a:ea typeface="標楷體" panose="03000509000000000000" pitchFamily="65" charset="-120"/>
              </a:rPr>
              <a:t>”之</a:t>
            </a:r>
            <a:r>
              <a:rPr lang="zh-TW" altLang="zh-TW" sz="1800" dirty="0" smtClean="0">
                <a:ea typeface="標楷體" panose="03000509000000000000" pitchFamily="65" charset="-120"/>
              </a:rPr>
              <a:t>首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r>
              <a:rPr lang="zh-TW" altLang="zh-TW" sz="1800" dirty="0">
                <a:ea typeface="標楷體" panose="03000509000000000000" pitchFamily="65" charset="-120"/>
              </a:rPr>
              <a:t>韓愈是位重要的思想家。在宋儒眼中，孔、孟之下，便是韓愈。他在儒學式微，釋、道盛行之際，</a:t>
            </a:r>
            <a:r>
              <a:rPr lang="zh-TW" altLang="zh-TW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力闢佛、老</a:t>
            </a:r>
            <a:r>
              <a:rPr lang="zh-TW" altLang="zh-TW" sz="1800" dirty="0">
                <a:ea typeface="標楷體" panose="03000509000000000000" pitchFamily="65" charset="-120"/>
              </a:rPr>
              <a:t>，致力於</a:t>
            </a:r>
            <a:r>
              <a:rPr lang="zh-TW" altLang="zh-TW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復興儒學</a:t>
            </a:r>
            <a:r>
              <a:rPr lang="zh-TW" altLang="zh-TW" sz="1800" dirty="0">
                <a:ea typeface="標楷體" panose="03000509000000000000" pitchFamily="65" charset="-120"/>
              </a:rPr>
              <a:t>，取得了重大的成功。他所倡導的古文運動，其實就是複興儒學的重要</a:t>
            </a:r>
            <a:r>
              <a:rPr lang="zh-TW" altLang="zh-TW" sz="1800" dirty="0" smtClean="0">
                <a:ea typeface="標楷體" panose="03000509000000000000" pitchFamily="65" charset="-120"/>
              </a:rPr>
              <a:t>手段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r>
              <a:rPr lang="zh-TW" altLang="en-US" sz="1800" dirty="0">
                <a:ea typeface="標楷體" panose="03000509000000000000" pitchFamily="65" charset="-120"/>
              </a:rPr>
              <a:t>韓愈散文內容豐富，形式多樣化</a:t>
            </a:r>
            <a:r>
              <a:rPr lang="zh-TW" altLang="en-US" sz="1800" dirty="0" smtClean="0">
                <a:ea typeface="標楷體" panose="03000509000000000000" pitchFamily="65" charset="-120"/>
              </a:rPr>
              <a:t>，句法</a:t>
            </a:r>
            <a:r>
              <a:rPr lang="zh-TW" altLang="en-US" sz="1800" dirty="0">
                <a:ea typeface="標楷體" panose="03000509000000000000" pitchFamily="65" charset="-120"/>
              </a:rPr>
              <a:t>則駢散</a:t>
            </a:r>
            <a:r>
              <a:rPr lang="zh-TW" altLang="en-US" sz="1800" dirty="0" smtClean="0">
                <a:ea typeface="標楷體" panose="03000509000000000000" pitchFamily="65" charset="-120"/>
              </a:rPr>
              <a:t>交錯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r>
              <a:rPr lang="zh-TW" altLang="en-US" sz="1800" dirty="0" smtClean="0">
                <a:ea typeface="標楷體" panose="03000509000000000000" pitchFamily="65" charset="-120"/>
              </a:rPr>
              <a:t>蘇軾</a:t>
            </a:r>
            <a:r>
              <a:rPr lang="zh-TW" altLang="en-US" sz="1800" dirty="0">
                <a:ea typeface="標楷體" panose="03000509000000000000" pitchFamily="65" charset="-120"/>
              </a:rPr>
              <a:t>稱讚他「</a:t>
            </a:r>
            <a:r>
              <a:rPr lang="zh-TW" altLang="en-US" sz="1800" b="1" dirty="0">
                <a:solidFill>
                  <a:schemeClr val="accent2"/>
                </a:solidFill>
                <a:ea typeface="標楷體" panose="03000509000000000000" pitchFamily="65" charset="-120"/>
              </a:rPr>
              <a:t>文起八代之衰，道濟天下之溺，忠犯人主之怒，勇奪三軍之帥</a:t>
            </a:r>
            <a:r>
              <a:rPr lang="zh-TW" altLang="en-US" sz="1800" dirty="0"/>
              <a:t>」</a:t>
            </a:r>
            <a:endParaRPr lang="en-US" altLang="zh-TW" sz="1800" dirty="0"/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52182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hlinkClick r:id="rId2"/>
              </a:rPr>
              <a:t>師說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a typeface="標楷體" panose="03000509000000000000" pitchFamily="65" charset="-120"/>
              </a:rPr>
              <a:t>35</a:t>
            </a:r>
            <a:r>
              <a:rPr lang="zh-TW" altLang="en-US" dirty="0" smtClean="0">
                <a:ea typeface="標楷體" panose="03000509000000000000" pitchFamily="65" charset="-120"/>
              </a:rPr>
              <a:t>歲寫了詩說</a:t>
            </a:r>
            <a:endParaRPr lang="en-US" altLang="zh-TW" dirty="0" smtClean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魏晉</a:t>
            </a:r>
            <a:r>
              <a:rPr lang="zh-TW" altLang="en-US" dirty="0" smtClean="0">
                <a:ea typeface="標楷體" panose="03000509000000000000" pitchFamily="65" charset="-120"/>
              </a:rPr>
              <a:t>之後因社會上形成一種「士大夫之族」不論品行好壞，才能的高低，不需要經過考試就可以享受特權，不肯從師學習也瞧不起從師學習的人</a:t>
            </a:r>
            <a:endParaRPr lang="en-US" altLang="zh-TW" dirty="0" smtClean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表面上師說是為李蟠而作，但實際上是為了要抨擊那些恥學從師的「士大夫之族」，進而藉機大力宣傳從師學習的</a:t>
            </a:r>
            <a:r>
              <a:rPr lang="zh-TW" altLang="en-US" dirty="0" smtClean="0">
                <a:ea typeface="標楷體" panose="03000509000000000000" pitchFamily="65" charset="-120"/>
              </a:rPr>
              <a:t>重要性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985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CC9900"/>
                </a:solidFill>
                <a:ea typeface="Adobe 楷体 Std R" pitchFamily="18" charset="-128"/>
              </a:rPr>
              <a:t>有關於韓愈的故事</a:t>
            </a:r>
            <a:endParaRPr lang="zh-TW" altLang="en-US" b="1" dirty="0">
              <a:solidFill>
                <a:srgbClr val="CC9900"/>
              </a:solidFill>
              <a:ea typeface="Adobe 楷体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000"/>
              </a:lnSpc>
            </a:pPr>
            <a:r>
              <a:rPr lang="zh-TW" altLang="en-US" sz="2800" i="1" dirty="0" smtClean="0"/>
              <a:t>天涯海角</a:t>
            </a:r>
            <a:endParaRPr lang="en-US" altLang="zh-TW" sz="2800" i="1" dirty="0" smtClean="0"/>
          </a:p>
          <a:p>
            <a:pPr marL="0" indent="0">
              <a:lnSpc>
                <a:spcPts val="2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</a:t>
            </a:r>
            <a:r>
              <a:rPr lang="zh-TW" altLang="en-US" dirty="0" smtClean="0"/>
              <a:t> </a:t>
            </a:r>
            <a:r>
              <a:rPr lang="zh-TW" altLang="en-US" sz="1800" dirty="0" smtClean="0">
                <a:ea typeface="標楷體" panose="03000509000000000000" pitchFamily="65" charset="-120"/>
              </a:rPr>
              <a:t>出</a:t>
            </a:r>
            <a:r>
              <a:rPr lang="zh-TW" altLang="en-US" sz="1800" dirty="0" smtClean="0">
                <a:ea typeface="標楷體" panose="03000509000000000000" pitchFamily="65" charset="-120"/>
              </a:rPr>
              <a:t>處：祭十二郎文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  <a:p>
            <a:pPr>
              <a:lnSpc>
                <a:spcPts val="2000"/>
              </a:lnSpc>
            </a:pPr>
            <a:r>
              <a:rPr lang="zh-TW" altLang="en-US" sz="2800" i="1" dirty="0" smtClean="0"/>
              <a:t>焚膏繼晷</a:t>
            </a:r>
            <a:r>
              <a:rPr lang="zh-TW" altLang="en-US" sz="2800" dirty="0" smtClean="0"/>
              <a:t>（</a:t>
            </a:r>
            <a:r>
              <a:rPr lang="zh-TW" altLang="en-US" sz="2800" i="1" dirty="0" smtClean="0"/>
              <a:t>繼晷焚膏、燃膏繼晷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marL="0" indent="0">
              <a:lnSpc>
                <a:spcPts val="2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</a:t>
            </a:r>
            <a:r>
              <a:rPr lang="zh-TW" altLang="en-US" sz="1800" dirty="0" smtClean="0">
                <a:ea typeface="標楷體" panose="03000509000000000000" pitchFamily="65" charset="-120"/>
              </a:rPr>
              <a:t>出處：進學解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ts val="2000"/>
              </a:lnSpc>
              <a:buNone/>
            </a:pPr>
            <a:endParaRPr lang="en-US" altLang="zh-TW" sz="2800" dirty="0"/>
          </a:p>
          <a:p>
            <a:pPr>
              <a:lnSpc>
                <a:spcPts val="2000"/>
              </a:lnSpc>
            </a:pPr>
            <a:r>
              <a:rPr lang="zh-TW" altLang="en-US" sz="2800" dirty="0" smtClean="0"/>
              <a:t> </a:t>
            </a:r>
            <a:r>
              <a:rPr lang="zh-TW" altLang="en-US" sz="2800" i="1" dirty="0" smtClean="0"/>
              <a:t>千載難逢</a:t>
            </a:r>
            <a:endParaRPr lang="en-US" altLang="zh-TW" sz="2800" i="1" dirty="0" smtClean="0"/>
          </a:p>
          <a:p>
            <a:pPr marL="0" indent="0">
              <a:lnSpc>
                <a:spcPts val="2000"/>
              </a:lnSpc>
              <a:buNone/>
            </a:pPr>
            <a:r>
              <a:rPr lang="zh-TW" altLang="en-US" sz="2800" dirty="0" smtClean="0"/>
              <a:t>     </a:t>
            </a:r>
            <a:r>
              <a:rPr lang="zh-TW" altLang="en-US" sz="1800" dirty="0" smtClean="0">
                <a:ea typeface="標楷體" panose="03000509000000000000" pitchFamily="65" charset="-120"/>
              </a:rPr>
              <a:t>出處：南齊</a:t>
            </a:r>
            <a:r>
              <a:rPr lang="zh-TW" altLang="en-US" sz="1800" dirty="0">
                <a:ea typeface="標楷體" panose="03000509000000000000" pitchFamily="65" charset="-120"/>
              </a:rPr>
              <a:t>書</a:t>
            </a:r>
            <a:r>
              <a:rPr lang="en-US" altLang="zh-TW" sz="1800" dirty="0">
                <a:ea typeface="標楷體" panose="03000509000000000000" pitchFamily="65" charset="-120"/>
              </a:rPr>
              <a:t>·</a:t>
            </a:r>
            <a:r>
              <a:rPr lang="zh-TW" altLang="en-US" sz="1800" dirty="0" smtClean="0">
                <a:ea typeface="標楷體" panose="03000509000000000000" pitchFamily="65" charset="-120"/>
              </a:rPr>
              <a:t>瘐</a:t>
            </a:r>
            <a:r>
              <a:rPr lang="en-US" altLang="zh-TW" sz="1800" dirty="0" smtClean="0">
                <a:ea typeface="標楷體" panose="03000509000000000000" pitchFamily="65" charset="-120"/>
              </a:rPr>
              <a:t>(</a:t>
            </a:r>
            <a:r>
              <a:rPr lang="zh-TW" altLang="en-US" sz="1800" dirty="0" smtClean="0">
                <a:ea typeface="標楷體" panose="03000509000000000000" pitchFamily="65" charset="-120"/>
              </a:rPr>
              <a:t>ㄩˊ</a:t>
            </a:r>
            <a:r>
              <a:rPr lang="en-US" altLang="zh-TW" sz="1800" dirty="0" smtClean="0">
                <a:ea typeface="標楷體" panose="03000509000000000000" pitchFamily="65" charset="-120"/>
              </a:rPr>
              <a:t>)</a:t>
            </a:r>
            <a:r>
              <a:rPr lang="zh-TW" altLang="en-US" sz="1800" dirty="0" smtClean="0">
                <a:ea typeface="標楷體" panose="03000509000000000000" pitchFamily="65" charset="-120"/>
              </a:rPr>
              <a:t> 杲</a:t>
            </a:r>
            <a:r>
              <a:rPr lang="en-US" altLang="zh-TW" sz="1800" dirty="0" smtClean="0">
                <a:ea typeface="標楷體" panose="03000509000000000000" pitchFamily="65" charset="-120"/>
              </a:rPr>
              <a:t>(</a:t>
            </a:r>
            <a:r>
              <a:rPr lang="zh-TW" altLang="en-US" sz="1800" dirty="0" smtClean="0">
                <a:ea typeface="標楷體" panose="03000509000000000000" pitchFamily="65" charset="-120"/>
              </a:rPr>
              <a:t>ㄍㄠˇ</a:t>
            </a:r>
            <a:r>
              <a:rPr lang="en-US" altLang="zh-TW" sz="1800" dirty="0" smtClean="0">
                <a:ea typeface="標楷體" panose="03000509000000000000" pitchFamily="65" charset="-120"/>
              </a:rPr>
              <a:t>)</a:t>
            </a:r>
            <a:r>
              <a:rPr lang="zh-TW" altLang="en-US" sz="1800" dirty="0" smtClean="0">
                <a:ea typeface="標楷體" panose="03000509000000000000" pitchFamily="65" charset="-120"/>
              </a:rPr>
              <a:t>之</a:t>
            </a:r>
            <a:r>
              <a:rPr lang="zh-TW" altLang="en-US" sz="1800" dirty="0">
                <a:ea typeface="標楷體" panose="03000509000000000000" pitchFamily="65" charset="-120"/>
              </a:rPr>
              <a:t>傳</a:t>
            </a:r>
            <a:endParaRPr lang="en-US" altLang="zh-TW" sz="1800" dirty="0" smtClean="0">
              <a:ea typeface="標楷體" panose="03000509000000000000" pitchFamily="65" charset="-120"/>
            </a:endParaRPr>
          </a:p>
          <a:p>
            <a:pPr>
              <a:lnSpc>
                <a:spcPts val="2000"/>
              </a:lnSpc>
            </a:pPr>
            <a:endParaRPr lang="en-US" altLang="zh-TW" sz="2800" dirty="0" smtClean="0"/>
          </a:p>
          <a:p>
            <a:pPr>
              <a:lnSpc>
                <a:spcPts val="2000"/>
              </a:lnSpc>
            </a:pPr>
            <a:r>
              <a:rPr lang="zh-TW" altLang="en-US" sz="2800" dirty="0"/>
              <a:t> </a:t>
            </a:r>
            <a:r>
              <a:rPr lang="zh-TW" altLang="en-US" sz="2800" i="1" dirty="0" smtClean="0"/>
              <a:t>千鈞一髮</a:t>
            </a:r>
            <a:endParaRPr lang="en-US" altLang="zh-TW" sz="2800" i="1" dirty="0" smtClean="0"/>
          </a:p>
          <a:p>
            <a:pPr marL="0" indent="0">
              <a:lnSpc>
                <a:spcPts val="2000"/>
              </a:lnSpc>
              <a:buNone/>
            </a:pPr>
            <a:r>
              <a:rPr lang="zh-TW" altLang="en-US" sz="1800" dirty="0" smtClean="0"/>
              <a:t>　　</a:t>
            </a:r>
            <a:r>
              <a:rPr lang="zh-TW" altLang="en-US" sz="1800" dirty="0" smtClean="0">
                <a:ea typeface="標楷體" panose="03000509000000000000" pitchFamily="65" charset="-120"/>
              </a:rPr>
              <a:t>出處 </a:t>
            </a:r>
            <a:r>
              <a:rPr lang="en-US" altLang="zh-TW" sz="1800" dirty="0" smtClean="0">
                <a:ea typeface="標楷體" panose="03000509000000000000" pitchFamily="65" charset="-120"/>
              </a:rPr>
              <a:t>:</a:t>
            </a:r>
            <a:r>
              <a:rPr lang="zh-TW" altLang="en-US" sz="1800" dirty="0">
                <a:ea typeface="標楷體" panose="03000509000000000000" pitchFamily="65" charset="-120"/>
              </a:rPr>
              <a:t>韓愈．與孟尚書書</a:t>
            </a:r>
            <a:endParaRPr lang="en-US" altLang="zh-TW" sz="1800" dirty="0">
              <a:ea typeface="標楷體" panose="03000509000000000000" pitchFamily="65" charset="-120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TW" altLang="en-US" sz="2800" dirty="0" smtClean="0"/>
              <a:t> </a:t>
            </a:r>
            <a:endParaRPr lang="en-US" altLang="zh-TW" sz="28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2800" dirty="0"/>
          </a:p>
          <a:p>
            <a:pPr>
              <a:lnSpc>
                <a:spcPts val="2000"/>
              </a:lnSpc>
            </a:pPr>
            <a:endParaRPr lang="en-US" altLang="zh-TW" sz="18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36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/>
          </a:p>
          <a:p>
            <a:pPr marL="0" indent="0">
              <a:lnSpc>
                <a:spcPts val="2000"/>
              </a:lnSpc>
              <a:buNone/>
            </a:pP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29529324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normalizeH="1" dirty="0" smtClean="0">
                <a:solidFill>
                  <a:srgbClr val="800080"/>
                </a:solidFill>
                <a:ea typeface="Adobe 黑体 Std R" pitchFamily="34" charset="-128"/>
              </a:rPr>
              <a:t>謝謝大家</a:t>
            </a:r>
            <a:endParaRPr lang="zh-TW" altLang="en-US" sz="7200" b="1" normalizeH="1" dirty="0">
              <a:solidFill>
                <a:srgbClr val="800080"/>
              </a:solidFill>
              <a:ea typeface="Adobe 黑体 Std R" pitchFamily="34" charset="-128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6025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454</Words>
  <Application>Microsoft Office PowerPoint</Application>
  <PresentationFormat>如螢幕大小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昌黎先生-韓愈</vt:lpstr>
      <vt:lpstr>生平</vt:lpstr>
      <vt:lpstr>成就</vt:lpstr>
      <vt:lpstr>師說 </vt:lpstr>
      <vt:lpstr>有關於韓愈的故事</vt:lpstr>
      <vt:lpstr>謝謝大家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昌黎先生-韓愈</dc:title>
  <dc:creator>user</dc:creator>
  <cp:lastModifiedBy>user</cp:lastModifiedBy>
  <cp:revision>17</cp:revision>
  <dcterms:created xsi:type="dcterms:W3CDTF">2016-11-12T03:49:25Z</dcterms:created>
  <dcterms:modified xsi:type="dcterms:W3CDTF">2016-11-12T07:42:20Z</dcterms:modified>
</cp:coreProperties>
</file>