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41056D9-D26A-477C-9E56-59C2CF0D5868}">
  <a:tblStyle styleId="{141056D9-D26A-477C-9E56-59C2CF0D5868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是一部鬼與鬼相戀的故事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64135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zh-TW" sz="1200">
                <a:solidFill>
                  <a:schemeClr val="dk1"/>
                </a:solidFill>
              </a:rPr>
              <a:t>吳越地方，端午時興鬥龍舟，並載著童子或美妓表演。鎮江蔣阿端因演技高超，從七歲演到十六歲，不幸失足落水而死。而阿端不知自己已死，被人帶入龍宮，編入舞班柳條部。在龍君審查節目的大匯演中，阿端與燕子部傑出演員晚霞一見鍾情，雙雙相思成病，後得人相助，在蓮花地中幽會。懷孕的晚霞隨龍君給吳江王祝壽，被留在那裡教舞，宮禁森嚴，分娩在即，心懷恐懼，投江而死。阿端得知，也憤而投江，卻從江上回到家中，並見到晚霞。原來晚霞也是因龍舟表演溺水而死的，在龍宮投江反而回到陸上，尋到阿端家，乃得重聚。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hyperlink" Target="https://zh.wikipedia.org/wiki/%E7%B8%A3" TargetMode="External"/><Relationship Id="rId9" Type="http://schemas.openxmlformats.org/officeDocument/2006/relationships/hyperlink" Target="https://zh.wikipedia.org/wiki/%E9%A9%AC%E7%91%9E%E8%8A%B3" TargetMode="External"/><Relationship Id="rId5" Type="http://schemas.openxmlformats.org/officeDocument/2006/relationships/hyperlink" Target="https://zh.wikipedia.org/wiki/%E5%BA%9C" TargetMode="External"/><Relationship Id="rId6" Type="http://schemas.openxmlformats.org/officeDocument/2006/relationships/hyperlink" Target="https://zh.wikipedia.org/wiki/%E9%81%93" TargetMode="External"/><Relationship Id="rId7" Type="http://schemas.openxmlformats.org/officeDocument/2006/relationships/hyperlink" Target="https://zh.wikipedia.org/wiki/%E7%A7%80%E6%89%8D" TargetMode="External"/><Relationship Id="rId8" Type="http://schemas.openxmlformats.org/officeDocument/2006/relationships/hyperlink" Target="https://zh.wikipedia.org/wiki/%E6%B8%85%E6%9C%9D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zh.wikipedia.org/wiki/%E7%9F%AD%E7%AF%87%E5%B0%8F%E8%AF%B4" TargetMode="External"/><Relationship Id="rId4" Type="http://schemas.openxmlformats.org/officeDocument/2006/relationships/hyperlink" Target="https://zh.wikipedia.org/wiki/%E7%8B%90%E7%8B%B8%E7%B2%BE" TargetMode="External"/><Relationship Id="rId5" Type="http://schemas.openxmlformats.org/officeDocument/2006/relationships/hyperlink" Target="https://zh.wikipedia.org/wiki/%E4%BB%99" TargetMode="External"/><Relationship Id="rId6" Type="http://schemas.openxmlformats.org/officeDocument/2006/relationships/hyperlink" Target="https://zh.wikipedia.org/wiki/%E9%AC%BC" TargetMode="External"/><Relationship Id="rId7" Type="http://schemas.openxmlformats.org/officeDocument/2006/relationships/hyperlink" Target="https://zh.wikipedia.org/wiki/%E5%A6%96" TargetMode="External"/><Relationship Id="rId8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FE2F3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4405225" y="132125"/>
            <a:ext cx="3411000" cy="7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zh-TW" sz="4800"/>
              <a:t>聊齋誌異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048525" y="1045150"/>
            <a:ext cx="6003000" cy="39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zh-TW" sz="2400"/>
              <a:t>《聊齋誌異》稱《聊齋》，又稱《鬼狐傳》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zh-TW" sz="2400"/>
              <a:t>所著有</a:t>
            </a:r>
            <a:r>
              <a:rPr lang="zh-TW" sz="2400">
                <a:solidFill>
                  <a:srgbClr val="FF0000"/>
                </a:solidFill>
                <a:hlinkClick r:id="rId3"/>
              </a:rPr>
              <a:t>短篇小說</a:t>
            </a:r>
            <a:r>
              <a:rPr lang="zh-TW" sz="2400">
                <a:solidFill>
                  <a:srgbClr val="FF0000"/>
                </a:solidFill>
              </a:rPr>
              <a:t>集，書共有491篇</a:t>
            </a:r>
            <a:r>
              <a:rPr lang="zh-TW" sz="2400"/>
              <a:t>。內容廣泛，多談</a:t>
            </a:r>
            <a:r>
              <a:rPr lang="zh-TW" sz="2400">
                <a:solidFill>
                  <a:srgbClr val="FF0000"/>
                </a:solidFill>
                <a:hlinkClick r:id="rId4"/>
              </a:rPr>
              <a:t>狐</a:t>
            </a:r>
            <a:r>
              <a:rPr lang="zh-TW" sz="2400">
                <a:solidFill>
                  <a:srgbClr val="FF0000"/>
                </a:solidFill>
              </a:rPr>
              <a:t>、</a:t>
            </a:r>
            <a:r>
              <a:rPr lang="zh-TW" sz="2400">
                <a:solidFill>
                  <a:srgbClr val="FF0000"/>
                </a:solidFill>
                <a:hlinkClick r:id="rId5"/>
              </a:rPr>
              <a:t>仙</a:t>
            </a:r>
            <a:r>
              <a:rPr lang="zh-TW" sz="2400">
                <a:solidFill>
                  <a:srgbClr val="FF0000"/>
                </a:solidFill>
              </a:rPr>
              <a:t>、</a:t>
            </a:r>
            <a:r>
              <a:rPr lang="zh-TW" sz="2400">
                <a:solidFill>
                  <a:srgbClr val="FF0000"/>
                </a:solidFill>
                <a:hlinkClick r:id="rId6"/>
              </a:rPr>
              <a:t>鬼</a:t>
            </a:r>
            <a:r>
              <a:rPr lang="zh-TW" sz="2400">
                <a:solidFill>
                  <a:srgbClr val="FF0000"/>
                </a:solidFill>
              </a:rPr>
              <a:t>、</a:t>
            </a:r>
            <a:r>
              <a:rPr lang="zh-TW" sz="2400">
                <a:solidFill>
                  <a:srgbClr val="FF0000"/>
                </a:solidFill>
                <a:hlinkClick r:id="rId7"/>
              </a:rPr>
              <a:t>妖</a:t>
            </a:r>
            <a:r>
              <a:rPr lang="zh-TW" sz="2400">
                <a:solidFill>
                  <a:srgbClr val="FF0000"/>
                </a:solidFill>
              </a:rPr>
              <a:t>，反映17世紀中國的社會面貌</a:t>
            </a:r>
            <a:r>
              <a:rPr lang="zh-TW" sz="2400"/>
              <a:t>。内容極其豐富。成功</a:t>
            </a:r>
            <a:r>
              <a:rPr lang="zh-TW" sz="2400">
                <a:solidFill>
                  <a:srgbClr val="FF0000"/>
                </a:solidFill>
              </a:rPr>
              <a:t>塑造了眾多藝術典型</a:t>
            </a:r>
            <a:r>
              <a:rPr lang="zh-TW" sz="2400"/>
              <a:t>，人物形象鮮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zh-TW" sz="2400"/>
              <a:t>明生動，故事情節曲摺離奇，結構布局嚴謹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zh-TW" sz="2400"/>
              <a:t>巧妙，文筆簡練，描寫細膩，堪稱</a:t>
            </a:r>
            <a:r>
              <a:rPr lang="zh-TW" sz="2400">
                <a:solidFill>
                  <a:srgbClr val="FF0000"/>
                </a:solidFill>
              </a:rPr>
              <a:t>中國古典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zh-TW" sz="2400">
                <a:solidFill>
                  <a:srgbClr val="FF0000"/>
                </a:solidFill>
              </a:rPr>
              <a:t>短篇小說之巔峰</a:t>
            </a:r>
            <a:r>
              <a:rPr lang="zh-TW" sz="2400"/>
              <a:t>。</a:t>
            </a:r>
          </a:p>
        </p:txBody>
      </p:sp>
      <p:pic>
        <p:nvPicPr>
          <p:cNvPr descr="images.jpg" id="69" name="Shape 6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3048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EE9DE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114175" y="44450"/>
            <a:ext cx="5885700" cy="497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zh-TW" sz="2200">
                <a:solidFill>
                  <a:srgbClr val="222222"/>
                </a:solidFill>
              </a:rPr>
              <a:t>《聊齋誌異》含十六卷，共四百三十篇，屬</a:t>
            </a:r>
            <a:r>
              <a:rPr lang="zh-TW" sz="2200">
                <a:solidFill>
                  <a:srgbClr val="FF0000"/>
                </a:solidFill>
              </a:rPr>
              <a:t>志怪筆記小說</a:t>
            </a:r>
            <a:r>
              <a:rPr lang="zh-TW" sz="2200">
                <a:solidFill>
                  <a:srgbClr val="222222"/>
                </a:solidFill>
              </a:rPr>
              <a:t>，這本書是在他四十歲時完成，費時二十年寫成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zh-TW" sz="2200">
                <a:solidFill>
                  <a:srgbClr val="222222"/>
                </a:solidFill>
              </a:rPr>
              <a:t>內容分三類：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400">
                <a:solidFill>
                  <a:srgbClr val="222222"/>
                </a:solidFill>
              </a:rPr>
              <a:t>一</a:t>
            </a:r>
            <a:r>
              <a:rPr lang="zh-TW" sz="2400">
                <a:solidFill>
                  <a:srgbClr val="222222"/>
                </a:solidFill>
              </a:rPr>
              <a:t>：</a:t>
            </a:r>
            <a:r>
              <a:rPr lang="zh-TW" sz="2400">
                <a:solidFill>
                  <a:srgbClr val="FF0000"/>
                </a:solidFill>
              </a:rPr>
              <a:t>揭露</a:t>
            </a:r>
            <a:r>
              <a:rPr lang="zh-TW" sz="2400">
                <a:solidFill>
                  <a:srgbClr val="222222"/>
                </a:solidFill>
              </a:rPr>
              <a:t>當時政治及</a:t>
            </a:r>
            <a:r>
              <a:rPr lang="zh-TW" sz="2400">
                <a:solidFill>
                  <a:srgbClr val="FF0000"/>
                </a:solidFill>
              </a:rPr>
              <a:t>社會百態的黑暗</a:t>
            </a:r>
            <a:r>
              <a:rPr lang="zh-TW" sz="2400">
                <a:solidFill>
                  <a:srgbClr val="222222"/>
                </a:solidFill>
              </a:rPr>
              <a:t>，並同情善良百姓的種種不公平遭遇。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400">
                <a:solidFill>
                  <a:srgbClr val="222222"/>
                </a:solidFill>
              </a:rPr>
              <a:t>二</a:t>
            </a:r>
            <a:r>
              <a:rPr lang="zh-TW" sz="2400">
                <a:solidFill>
                  <a:srgbClr val="222222"/>
                </a:solidFill>
              </a:rPr>
              <a:t>：</a:t>
            </a:r>
            <a:r>
              <a:rPr lang="zh-TW" sz="2400">
                <a:solidFill>
                  <a:srgbClr val="FF0000"/>
                </a:solidFill>
              </a:rPr>
              <a:t>抨擊當時清代科舉</a:t>
            </a:r>
            <a:r>
              <a:rPr lang="zh-TW" sz="2400">
                <a:solidFill>
                  <a:srgbClr val="222222"/>
                </a:solidFill>
              </a:rPr>
              <a:t>、八股</a:t>
            </a:r>
            <a:r>
              <a:rPr lang="zh-TW" sz="2400">
                <a:solidFill>
                  <a:srgbClr val="FF0000"/>
                </a:solidFill>
              </a:rPr>
              <a:t>取士的弊端</a:t>
            </a:r>
            <a:r>
              <a:rPr lang="zh-TW" sz="2400">
                <a:solidFill>
                  <a:srgbClr val="222222"/>
                </a:solidFill>
              </a:rPr>
              <a:t>及其所衍生之罪惡。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zh-TW" sz="2400">
                <a:solidFill>
                  <a:srgbClr val="222222"/>
                </a:solidFill>
              </a:rPr>
              <a:t>三</a:t>
            </a:r>
            <a:r>
              <a:rPr lang="zh-TW" sz="2400">
                <a:solidFill>
                  <a:srgbClr val="222222"/>
                </a:solidFill>
              </a:rPr>
              <a:t>：透過離奇曲折的情結，詳述當時社會中</a:t>
            </a:r>
            <a:r>
              <a:rPr lang="zh-TW" sz="2400">
                <a:solidFill>
                  <a:srgbClr val="FF0000"/>
                </a:solidFill>
              </a:rPr>
              <a:t>傳統婚姻愛情觀念的不合理</a:t>
            </a:r>
            <a:r>
              <a:rPr lang="zh-TW" sz="2400">
                <a:solidFill>
                  <a:srgbClr val="222222"/>
                </a:solidFill>
              </a:rPr>
              <a:t>，並且</a:t>
            </a:r>
            <a:r>
              <a:rPr lang="zh-TW" sz="2400">
                <a:solidFill>
                  <a:srgbClr val="FF0000"/>
                </a:solidFill>
              </a:rPr>
              <a:t>藉由故事中男女主角打破束縛的各種行動</a:t>
            </a:r>
            <a:r>
              <a:rPr lang="zh-TW" sz="2400">
                <a:solidFill>
                  <a:srgbClr val="222222"/>
                </a:solidFill>
              </a:rPr>
              <a:t>，表達作者所嚮往的</a:t>
            </a:r>
            <a:r>
              <a:rPr lang="zh-TW" sz="2400">
                <a:solidFill>
                  <a:srgbClr val="FF0000"/>
                </a:solidFill>
              </a:rPr>
              <a:t>自由戀愛風氣</a:t>
            </a:r>
            <a:r>
              <a:rPr lang="zh-TW" sz="2400">
                <a:solidFill>
                  <a:srgbClr val="222222"/>
                </a:solidFill>
              </a:rPr>
              <a:t>。</a:t>
            </a:r>
          </a:p>
        </p:txBody>
      </p:sp>
      <p:pic>
        <p:nvPicPr>
          <p:cNvPr descr="s28837196.jpg"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8875" y="0"/>
            <a:ext cx="325512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7237225" y="752225"/>
            <a:ext cx="606000" cy="26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2400"/>
              <a:t>聊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齋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誌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異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卷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十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一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第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八</a:t>
            </a:r>
          </a:p>
          <a:p>
            <a:pPr lvl="0">
              <a:spcBef>
                <a:spcPts val="0"/>
              </a:spcBef>
              <a:buNone/>
            </a:pPr>
            <a:r>
              <a:rPr lang="zh-TW" sz="2400"/>
              <a:t>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38675" y="197575"/>
            <a:ext cx="3190800" cy="63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3600" u="sng"/>
              <a:t>晚霞</a:t>
            </a:r>
            <a:r>
              <a:rPr b="1" lang="zh-TW" sz="3000"/>
              <a:t> </a:t>
            </a:r>
            <a:r>
              <a:rPr b="1" lang="zh-TW" sz="3000">
                <a:latin typeface="MingLiu"/>
                <a:ea typeface="MingLiu"/>
                <a:cs typeface="MingLiu"/>
                <a:sym typeface="MingLiu"/>
              </a:rPr>
              <a:t>原文</a:t>
            </a:r>
            <a:r>
              <a:rPr b="1" lang="zh-TW" sz="3000">
                <a:solidFill>
                  <a:srgbClr val="000000"/>
                </a:solidFill>
                <a:latin typeface="MingLiu"/>
                <a:ea typeface="MingLiu"/>
                <a:cs typeface="MingLiu"/>
                <a:sym typeface="MingLiu"/>
              </a:rPr>
              <a:t>節</a:t>
            </a:r>
            <a:r>
              <a:rPr b="1" lang="zh-TW" sz="3000">
                <a:latin typeface="MingLiu"/>
                <a:ea typeface="MingLiu"/>
                <a:cs typeface="MingLiu"/>
                <a:sym typeface="MingLiu"/>
              </a:rPr>
              <a:t>錄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553900" y="919575"/>
            <a:ext cx="8138100" cy="39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>
                <a:solidFill>
                  <a:srgbClr val="000000"/>
                </a:solidFill>
              </a:rPr>
              <a:t>明日，龍窩君按部，諸部畢集。首按夜叉部，鬼面魚服。鳴大鉦，圍四尺許，鼓可四人合抱之，聲如巨霆，叫噪不復可聞。舞起，則巨濤洶湧，橫流空際，時墮一點星光，及著地消滅。龍窩君急止之，命進乳鶯部，皆二八姝麗。聲樂細作，一時清風習習，波聲俱靜，水漸凝如水晶世界，上下通明。按畢，俱退立於西墀下。次按燕子部，皆垂髫人。內一女郎，年十四五以來，振袖傾鬟，作散花舞，翩翩翔起，衿袖襪履間，皆出五色花朵，隨風颺下，飄泊滿庭。舞畢，隨其部亦下西墀。阿端旁睨，雅愛好之，問之同部，即晚霞也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4CCCC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073000" y="119550"/>
            <a:ext cx="2560800" cy="78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2727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zh-TW" sz="3600" u="sng"/>
              <a:t>晚霞</a:t>
            </a:r>
            <a:r>
              <a:rPr b="1" lang="zh-TW" sz="3000">
                <a:latin typeface="MingLiu"/>
                <a:ea typeface="MingLiu"/>
                <a:cs typeface="MingLiu"/>
                <a:sym typeface="MingLiu"/>
              </a:rPr>
              <a:t>賞析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983550" y="1032600"/>
            <a:ext cx="5079300" cy="378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寫阿端與晚霞相見，先寫晚霞的出場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；為寫晚霞出場，先寫她所在的燕子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部的出場；為寫燕子部出場，又先寫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乳鶯部和夜叉部的表演。這樣從遠處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起筆，極盡曲折，層層鋪墊，氣勢不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凡，而晚霞一出，只數筆點染，即神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氣完足。大家之筆，能放能收，舒卷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自如。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8066514602_b99df333d1_b.jpg" id="93" name="Shape 93"/>
          <p:cNvPicPr preferRelativeResize="0"/>
          <p:nvPr/>
        </p:nvPicPr>
        <p:blipFill rotWithShape="1">
          <a:blip r:embed="rId3">
            <a:alphaModFix/>
          </a:blip>
          <a:srcRect b="0" l="20136" r="28125" t="0"/>
          <a:stretch/>
        </p:blipFill>
        <p:spPr>
          <a:xfrm>
            <a:off x="41200" y="16337"/>
            <a:ext cx="3942350" cy="511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Shape 98"/>
          <p:cNvGraphicFramePr/>
          <p:nvPr/>
        </p:nvGraphicFramePr>
        <p:xfrm>
          <a:off x="441750" y="18728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{141056D9-D26A-477C-9E56-59C2CF0D5868}</a:tableStyleId>
              </a:tblPr>
              <a:tblGrid>
                <a:gridCol w="1520950"/>
                <a:gridCol w="1520950"/>
                <a:gridCol w="1520950"/>
                <a:gridCol w="1520950"/>
                <a:gridCol w="1520950"/>
              </a:tblGrid>
              <a:tr h="6033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工作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人員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報告</a:t>
                      </a: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簡報</a:t>
                      </a: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找資料</a:t>
                      </a: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攝影</a:t>
                      </a: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2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李瑄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175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高維芊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175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石珮渝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175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陳怡蒨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175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陳清秀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2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林靖婕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460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陳香伶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460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zh-TW" sz="1800"/>
                        <a:t>李佳陵</a:t>
                      </a: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99" name="Shape 99"/>
          <p:cNvCxnSpPr/>
          <p:nvPr/>
        </p:nvCxnSpPr>
        <p:spPr>
          <a:xfrm>
            <a:off x="456275" y="188975"/>
            <a:ext cx="1487400" cy="698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descr="600x600.jpg"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0150" y="3053475"/>
            <a:ext cx="419550" cy="41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6970800" y="5030700"/>
            <a:ext cx="7341600" cy="8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600x600.jpg"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1200" y="2561000"/>
            <a:ext cx="419550" cy="41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00x600.jpg"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3725" y="1975525"/>
            <a:ext cx="419550" cy="41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00x600.jpg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6100" y="1483899"/>
            <a:ext cx="419550" cy="41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00x600.jp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6100" y="997975"/>
            <a:ext cx="419550" cy="41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00x600.jpg"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6100" y="4063375"/>
            <a:ext cx="419550" cy="41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00x600.jpg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0150" y="3583625"/>
            <a:ext cx="419550" cy="419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00x600.jpg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3725" y="4548950"/>
            <a:ext cx="419550" cy="35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EE9DE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2200" y="1493373"/>
            <a:ext cx="1977225" cy="1986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/>
          <p:nvPr/>
        </p:nvSpPr>
        <p:spPr>
          <a:xfrm>
            <a:off x="1555412" y="1876650"/>
            <a:ext cx="5057059" cy="121948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0000FF"/>
                </a:solidFill>
                <a:latin typeface="Arial"/>
              </a:rPr>
              <a:t>謝謝觀賞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