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4" d="100"/>
          <a:sy n="6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24EA-6CE3-4EB9-B86A-ADF984E5DFAB}" type="datetimeFigureOut">
              <a:rPr lang="zh-TW" altLang="en-US" smtClean="0"/>
              <a:pPr/>
              <a:t>2017/3/19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8286808" cy="2286016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機器人</a:t>
            </a:r>
            <a:r>
              <a:rPr lang="zh-TW" altLang="en-US" sz="6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時代</a:t>
            </a:r>
            <a:r>
              <a:rPr lang="en-US" altLang="zh-TW" sz="6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重視</a:t>
            </a:r>
            <a:r>
              <a:rPr lang="zh-TW" altLang="en-US" sz="6000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失業衝擊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86548" cy="2186006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國語日報　　</a:t>
            </a:r>
            <a:endParaRPr lang="en-US" altLang="zh-TW" b="1" dirty="0" smtClean="0">
              <a:solidFill>
                <a:srgbClr val="7030A0"/>
              </a:solidFill>
            </a:endParaRPr>
          </a:p>
          <a:p>
            <a:endParaRPr lang="en-US" altLang="zh-TW" b="1" dirty="0" smtClean="0">
              <a:solidFill>
                <a:srgbClr val="7030A0"/>
              </a:solidFill>
            </a:endParaRPr>
          </a:p>
          <a:p>
            <a:r>
              <a:rPr lang="zh-TW" altLang="en-US" b="1" dirty="0" smtClean="0">
                <a:solidFill>
                  <a:srgbClr val="7030A0"/>
                </a:solidFill>
              </a:rPr>
              <a:t>中華民國</a:t>
            </a:r>
            <a:r>
              <a:rPr lang="en-US" b="1" dirty="0">
                <a:solidFill>
                  <a:srgbClr val="7030A0"/>
                </a:solidFill>
              </a:rPr>
              <a:t>106</a:t>
            </a:r>
            <a:r>
              <a:rPr lang="zh-TW" altLang="en-US" b="1" dirty="0">
                <a:solidFill>
                  <a:srgbClr val="7030A0"/>
                </a:solidFill>
              </a:rPr>
              <a:t>年</a:t>
            </a:r>
            <a:r>
              <a:rPr lang="en-US" b="1" dirty="0">
                <a:solidFill>
                  <a:srgbClr val="7030A0"/>
                </a:solidFill>
              </a:rPr>
              <a:t>2</a:t>
            </a:r>
            <a:r>
              <a:rPr lang="zh-TW" altLang="en-US" b="1" dirty="0">
                <a:solidFill>
                  <a:srgbClr val="7030A0"/>
                </a:solidFill>
              </a:rPr>
              <a:t>月</a:t>
            </a:r>
            <a:r>
              <a:rPr lang="en-US" b="1" dirty="0">
                <a:solidFill>
                  <a:srgbClr val="7030A0"/>
                </a:solidFill>
              </a:rPr>
              <a:t>15</a:t>
            </a:r>
            <a:r>
              <a:rPr lang="zh-TW" altLang="en-US" b="1" dirty="0" smtClean="0">
                <a:solidFill>
                  <a:srgbClr val="7030A0"/>
                </a:solidFill>
              </a:rPr>
              <a:t>日</a:t>
            </a:r>
            <a:endParaRPr lang="zh-TW" altLang="en-US" sz="33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714356"/>
            <a:ext cx="78581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70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繼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阿爾法人工智慧圍棋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sz="3200" dirty="0" err="1">
                <a:latin typeface="標楷體" pitchFamily="65" charset="-120"/>
                <a:ea typeface="標楷體" pitchFamily="65" charset="-120"/>
              </a:rPr>
              <a:t>AlphaGO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打敗南韓圍棋九段高手後，</a:t>
            </a:r>
            <a:r>
              <a:rPr lang="zh-TW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馬斯特（</a:t>
            </a:r>
            <a:r>
              <a:rPr 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Master</a:t>
            </a:r>
            <a:r>
              <a:rPr lang="zh-TW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）智能程式對決全球人類圍棋高手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，連獲六十勝，中日韓圍棋至尊皆伏首稱臣。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714356"/>
            <a:ext cx="78581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日前在</a:t>
            </a:r>
            <a:r>
              <a:rPr lang="zh-TW" altLang="en-US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美國德州撲克牌錦標賽中，人工智能利伯來圖</a:t>
            </a:r>
            <a:r>
              <a:rPr lang="zh-TW" altLang="en-US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sz="3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Libratus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也擊敗四名頂尖高手。顯現人工智慧已具思考能力，能進行策略推理，超越最強的人類。未來可應用於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商業談判、軍事策略、網路安全和醫療診斷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714356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學者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評論，人工智慧在挑戰的過程中逐步進化；</a:t>
            </a:r>
            <a:r>
              <a:rPr lang="zh-TW" altLang="en-US" sz="40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未來十年，世界上百分之五十的工作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如</a:t>
            </a:r>
            <a:r>
              <a:rPr lang="zh-TW" altLang="en-US" sz="4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翻譯、保安、客服、會計、品管、企管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等，將被人工智慧機器人取代。</a:t>
            </a:r>
            <a:r>
              <a:rPr lang="zh-TW" altLang="en-US" sz="40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亞馬遜集團首創「沒有服務員」的銷售便利店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，若各零售企業紛紛引進，</a:t>
            </a:r>
            <a:r>
              <a:rPr lang="zh-TW" alt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美國三百五十萬名收銀員職位，都將失業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857232"/>
            <a:ext cx="78581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資本主義激烈的競爭下，先進國家無不積極發展智能機器人，取得致勝先機。因應「</a:t>
            </a:r>
            <a:r>
              <a:rPr lang="zh-TW" altLang="en-US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工業</a:t>
            </a:r>
            <a:r>
              <a:rPr lang="en-US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4.0</a:t>
            </a:r>
            <a:r>
              <a:rPr lang="zh-TW" altLang="en-US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」時代，我國把「智慧機器」列為產業創新研發計畫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，成立智慧機器辦公室，結合產官學積極投入，深恐落後。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785794"/>
            <a:ext cx="785818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歐盟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議會議程將討論</a:t>
            </a:r>
            <a:r>
              <a:rPr lang="zh-TW" altLang="en-US" sz="4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人工智慧「技術革命」的影響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，研議政策為各種衝擊預作準備，包括探討以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「全民基本收入」保障</a:t>
            </a:r>
            <a:r>
              <a:rPr lang="zh-TW" alt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龐大失業者有尊嚴的生活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；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1071546"/>
            <a:ext cx="77153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成立處理「人工智能問題」的專門機構；</a:t>
            </a:r>
            <a:r>
              <a:rPr lang="zh-TW" altLang="en-US" sz="4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是否賦予智能機器人擁有若干公民權利（如勞工權益），並要繳稅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000100" y="1000108"/>
            <a:ext cx="7143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我國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不應只著重智能機器發展，</a:t>
            </a:r>
            <a:r>
              <a:rPr lang="zh-TW" altLang="en-US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對其所造成社會衝擊的因應政策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，應予並重研究。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/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en-US" altLang="zh-TW" dirty="0">
                <a:solidFill>
                  <a:schemeClr val="tx2"/>
                </a:solidFill>
              </a:rPr>
              <a:t/>
            </a:r>
            <a:br>
              <a:rPr lang="en-US" altLang="zh-TW" dirty="0">
                <a:solidFill>
                  <a:schemeClr val="tx2"/>
                </a:solidFill>
              </a:rPr>
            </a:br>
            <a:r>
              <a:rPr lang="en-US" altLang="zh-TW" dirty="0" smtClean="0">
                <a:solidFill>
                  <a:schemeClr val="tx2"/>
                </a:solidFill>
              </a:rPr>
              <a:t/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en-US" altLang="zh-TW" dirty="0">
                <a:solidFill>
                  <a:schemeClr val="tx2"/>
                </a:solidFill>
              </a:rPr>
              <a:t/>
            </a:r>
            <a:br>
              <a:rPr lang="en-US" altLang="zh-TW" dirty="0">
                <a:solidFill>
                  <a:schemeClr val="tx2"/>
                </a:solidFill>
              </a:rPr>
            </a:br>
            <a:r>
              <a:rPr lang="en-US" altLang="zh-TW" dirty="0" smtClean="0">
                <a:solidFill>
                  <a:schemeClr val="tx2"/>
                </a:solidFill>
              </a:rPr>
              <a:t/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en-US" altLang="zh-TW" dirty="0">
                <a:solidFill>
                  <a:schemeClr val="tx2"/>
                </a:solidFill>
              </a:rPr>
              <a:t/>
            </a:r>
            <a:br>
              <a:rPr lang="en-US" altLang="zh-TW" dirty="0">
                <a:solidFill>
                  <a:schemeClr val="tx2"/>
                </a:solidFill>
              </a:rPr>
            </a:br>
            <a:r>
              <a:rPr lang="en-US" altLang="zh-TW" dirty="0" smtClean="0">
                <a:solidFill>
                  <a:schemeClr val="tx2"/>
                </a:solidFill>
              </a:rPr>
              <a:t/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en-US" altLang="zh-TW" dirty="0" smtClean="0">
                <a:solidFill>
                  <a:schemeClr val="tx2"/>
                </a:solidFill>
              </a:rPr>
              <a:t/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zh-TW" altLang="en-US" b="1" dirty="0" smtClean="0">
                <a:solidFill>
                  <a:schemeClr val="tx2"/>
                </a:solidFill>
              </a:rPr>
              <a:t>延    伸    閱    讀</a:t>
            </a:r>
            <a:r>
              <a:rPr lang="en-US" altLang="zh-TW" dirty="0" smtClean="0">
                <a:solidFill>
                  <a:schemeClr val="tx2"/>
                </a:solidFill>
              </a:rPr>
              <a:t/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en-US" altLang="zh-TW" dirty="0">
                <a:solidFill>
                  <a:schemeClr val="tx2"/>
                </a:solidFill>
              </a:rPr>
              <a:t/>
            </a:r>
            <a:br>
              <a:rPr lang="en-US" altLang="zh-TW" dirty="0">
                <a:solidFill>
                  <a:schemeClr val="tx2"/>
                </a:solidFill>
              </a:rPr>
            </a:br>
            <a:r>
              <a:rPr lang="en-US" altLang="zh-TW" dirty="0" smtClean="0">
                <a:solidFill>
                  <a:schemeClr val="tx2"/>
                </a:solidFill>
              </a:rPr>
              <a:t>WEF(WORLD </a:t>
            </a:r>
            <a:r>
              <a:rPr lang="en-US" altLang="zh-TW" dirty="0" smtClean="0">
                <a:solidFill>
                  <a:schemeClr val="tx2"/>
                </a:solidFill>
              </a:rPr>
              <a:t>ECONOMIC FORUM):</a:t>
            </a:r>
            <a:br>
              <a:rPr lang="en-US" altLang="zh-TW" dirty="0" smtClean="0">
                <a:solidFill>
                  <a:schemeClr val="tx2"/>
                </a:solidFill>
              </a:rPr>
            </a:br>
            <a:r>
              <a:rPr lang="zh-TW" altLang="en-US" dirty="0" smtClean="0">
                <a:solidFill>
                  <a:schemeClr val="tx2"/>
                </a:solidFill>
              </a:rPr>
              <a:t>第四次工業革命來臨</a:t>
            </a:r>
            <a:r>
              <a:rPr lang="zh-TW" altLang="en-US" dirty="0" smtClean="0">
                <a:solidFill>
                  <a:schemeClr val="tx2"/>
                </a:solidFill>
                <a:latin typeface="標楷體"/>
                <a:ea typeface="標楷體"/>
              </a:rPr>
              <a:t>，</a:t>
            </a:r>
            <a:r>
              <a:rPr lang="en-US" altLang="zh-TW" dirty="0" smtClean="0">
                <a:solidFill>
                  <a:schemeClr val="tx2"/>
                </a:solidFill>
                <a:latin typeface="標楷體"/>
                <a:ea typeface="標楷體"/>
              </a:rPr>
              <a:t>2020</a:t>
            </a:r>
            <a:r>
              <a:rPr lang="zh-TW" altLang="en-US" dirty="0" smtClean="0">
                <a:solidFill>
                  <a:schemeClr val="tx2"/>
                </a:solidFill>
                <a:latin typeface="標楷體"/>
                <a:ea typeface="標楷體"/>
              </a:rPr>
              <a:t>年前有</a:t>
            </a:r>
            <a:r>
              <a:rPr lang="en-US" altLang="zh-TW" dirty="0" smtClean="0">
                <a:solidFill>
                  <a:schemeClr val="tx2"/>
                </a:solidFill>
                <a:latin typeface="標楷體"/>
                <a:ea typeface="標楷體"/>
              </a:rPr>
              <a:t>500</a:t>
            </a:r>
            <a:r>
              <a:rPr lang="zh-TW" altLang="en-US" dirty="0" smtClean="0">
                <a:solidFill>
                  <a:schemeClr val="tx2"/>
                </a:solidFill>
                <a:latin typeface="標楷體"/>
                <a:ea typeface="標楷體"/>
              </a:rPr>
              <a:t>萬個工作機會</a:t>
            </a:r>
            <a:r>
              <a:rPr lang="zh-TW" altLang="en-US" dirty="0" smtClean="0">
                <a:solidFill>
                  <a:schemeClr val="tx2"/>
                </a:solidFill>
                <a:latin typeface="標楷體"/>
                <a:ea typeface="標楷體"/>
              </a:rPr>
              <a:t>消失</a:t>
            </a:r>
            <a:r>
              <a:rPr lang="en-US" altLang="zh-TW" dirty="0" smtClean="0">
                <a:solidFill>
                  <a:srgbClr val="0070C0"/>
                </a:solidFill>
              </a:rPr>
              <a:t/>
            </a:r>
            <a:br>
              <a:rPr lang="en-US" altLang="zh-TW" dirty="0" smtClean="0">
                <a:solidFill>
                  <a:srgbClr val="0070C0"/>
                </a:solidFill>
              </a:rPr>
            </a:br>
            <a:r>
              <a:rPr lang="en-US" altLang="zh-TW" dirty="0" smtClean="0">
                <a:solidFill>
                  <a:srgbClr val="7030A0"/>
                </a:solidFill>
              </a:rPr>
              <a:t>http</a:t>
            </a:r>
            <a:r>
              <a:rPr lang="en-US" altLang="zh-TW" dirty="0">
                <a:solidFill>
                  <a:srgbClr val="7030A0"/>
                </a:solidFill>
              </a:rPr>
              <a:t>://technews.tw/2016/01/22/4th-industrial-revolution-coming-will-kill-5-million-jobs-by-2020/</a:t>
            </a:r>
            <a:r>
              <a:rPr lang="zh-TW" altLang="en-US" dirty="0">
                <a:solidFill>
                  <a:srgbClr val="7030A0"/>
                </a:solidFill>
              </a:rPr>
              <a:t/>
            </a:r>
            <a:br>
              <a:rPr lang="zh-TW" altLang="en-US" dirty="0">
                <a:solidFill>
                  <a:srgbClr val="7030A0"/>
                </a:solidFill>
              </a:rPr>
            </a:br>
            <a:endParaRPr lang="zh-TW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48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324</Words>
  <Application>Microsoft Office PowerPoint</Application>
  <PresentationFormat>如螢幕大小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機器人時代 重視失業衝擊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延    伸    閱    讀  WEF(WORLD ECONOMIC FORUM): 第四次工業革命來臨，2020年前有500萬個工作機會消失 http://technews.tw/2016/01/22/4th-industrial-revolution-coming-will-kill-5-million-jobs-by-2020/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我的醫生是機器人 </dc:title>
  <dc:creator>User</dc:creator>
  <cp:lastModifiedBy>劉蕙智</cp:lastModifiedBy>
  <cp:revision>17</cp:revision>
  <dcterms:created xsi:type="dcterms:W3CDTF">2017-03-14T08:03:05Z</dcterms:created>
  <dcterms:modified xsi:type="dcterms:W3CDTF">2017-03-19T03:20:57Z</dcterms:modified>
</cp:coreProperties>
</file>