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4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2017/3/19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2017/3/19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2017/3/19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2017/3/19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2017/3/19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2017/3/19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2017/3/19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2017/3/19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2017/3/19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2017/3/19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2017/3/19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2017/3/19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3568" y="972105"/>
            <a:ext cx="7811754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b="1" dirty="0" smtClean="0"/>
              <a:t>          </a:t>
            </a:r>
            <a:r>
              <a:rPr lang="zh-TW" altLang="en-US" sz="5400" b="1" dirty="0" smtClean="0">
                <a:solidFill>
                  <a:schemeClr val="tx2"/>
                </a:solidFill>
              </a:rPr>
              <a:t>機器人</a:t>
            </a:r>
            <a:r>
              <a:rPr lang="zh-TW" altLang="en-US" sz="5400" b="1" dirty="0">
                <a:solidFill>
                  <a:schemeClr val="tx2"/>
                </a:solidFill>
              </a:rPr>
              <a:t>威脅人類 </a:t>
            </a:r>
            <a:endParaRPr lang="en-US" altLang="zh-TW" sz="5400" b="1" dirty="0" smtClean="0">
              <a:solidFill>
                <a:schemeClr val="tx2"/>
              </a:solidFill>
            </a:endParaRPr>
          </a:p>
          <a:p>
            <a:r>
              <a:rPr lang="en-US" altLang="zh-TW" sz="5400" b="1" dirty="0" smtClean="0">
                <a:solidFill>
                  <a:schemeClr val="tx2"/>
                </a:solidFill>
              </a:rPr>
              <a:t>10</a:t>
            </a:r>
            <a:r>
              <a:rPr lang="zh-TW" altLang="en-US" sz="5400" b="1" dirty="0">
                <a:solidFill>
                  <a:schemeClr val="tx2"/>
                </a:solidFill>
              </a:rPr>
              <a:t>大類工作未來恐被取代</a:t>
            </a:r>
            <a:endParaRPr lang="zh-TW" altLang="en-US" sz="5400" dirty="0">
              <a:solidFill>
                <a:schemeClr val="tx2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763688" y="4149080"/>
            <a:ext cx="62046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b="1" dirty="0" smtClean="0">
                <a:solidFill>
                  <a:srgbClr val="7030A0"/>
                </a:solidFill>
              </a:rPr>
              <a:t> 大</a:t>
            </a:r>
            <a:r>
              <a:rPr lang="zh-TW" altLang="en-US" sz="3600" b="1" dirty="0">
                <a:solidFill>
                  <a:srgbClr val="7030A0"/>
                </a:solidFill>
              </a:rPr>
              <a:t>紀元記者鄭孝祺綜合</a:t>
            </a:r>
            <a:r>
              <a:rPr lang="zh-TW" altLang="en-US" sz="3600" b="1" dirty="0" smtClean="0">
                <a:solidFill>
                  <a:srgbClr val="7030A0"/>
                </a:solidFill>
              </a:rPr>
              <a:t>報導</a:t>
            </a:r>
            <a:endParaRPr lang="en-US" altLang="zh-TW" sz="3600" b="1" dirty="0" smtClean="0">
              <a:solidFill>
                <a:srgbClr val="7030A0"/>
              </a:solidFill>
            </a:endParaRPr>
          </a:p>
          <a:p>
            <a:r>
              <a:rPr lang="zh-TW" altLang="en-US" sz="3600" b="1" dirty="0" smtClean="0">
                <a:solidFill>
                  <a:srgbClr val="7030A0"/>
                </a:solidFill>
              </a:rPr>
              <a:t>                </a:t>
            </a:r>
            <a:r>
              <a:rPr lang="en-US" altLang="zh-TW" sz="3600" b="1" dirty="0" smtClean="0">
                <a:solidFill>
                  <a:srgbClr val="7030A0"/>
                </a:solidFill>
              </a:rPr>
              <a:t>2015.5.16</a:t>
            </a:r>
            <a:endParaRPr lang="zh-TW" altLang="en-US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791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99592" y="764704"/>
            <a:ext cx="7272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</a:t>
            </a:r>
            <a:r>
              <a:rPr lang="zh-TW" altLang="zh-TW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電話公司職員：</a:t>
            </a:r>
            <a:endParaRPr lang="zh-TW" altLang="zh-TW" sz="4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zh-TW" sz="4800" dirty="0">
                <a:solidFill>
                  <a:srgbClr val="002060"/>
                </a:solidFill>
              </a:rPr>
              <a:t>隨著智能手機的風行，很多家庭已經取消了固定電話。而隨著數字通信的進一步發展，這種趨勢只會更明顯。</a:t>
            </a:r>
          </a:p>
        </p:txBody>
      </p:sp>
    </p:spTree>
    <p:extLst>
      <p:ext uri="{BB962C8B-B14F-4D97-AF65-F5344CB8AC3E}">
        <p14:creationId xmlns:p14="http://schemas.microsoft.com/office/powerpoint/2010/main" val="3654013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71600" y="476672"/>
            <a:ext cx="75608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</a:t>
            </a:r>
            <a:r>
              <a:rPr lang="zh-TW" altLang="zh-TW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麻醉師和外科醫生：</a:t>
            </a:r>
            <a:endParaRPr lang="zh-TW" altLang="zh-TW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zh-TW" sz="4000" dirty="0">
                <a:solidFill>
                  <a:srgbClr val="002060"/>
                </a:solidFill>
              </a:rPr>
              <a:t>麻醉師曾是美國薪資最高的專業人才，現在</a:t>
            </a:r>
            <a:r>
              <a:rPr lang="zh-TW" altLang="zh-TW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強生麻醉機器人</a:t>
            </a:r>
            <a:r>
              <a:rPr lang="en-US" altLang="zh-TW" sz="4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Sedasys</a:t>
            </a:r>
            <a:r>
              <a:rPr lang="zh-TW" altLang="zh-TW" sz="4000" dirty="0">
                <a:solidFill>
                  <a:srgbClr val="002060"/>
                </a:solidFill>
              </a:rPr>
              <a:t>在美上市銷售。</a:t>
            </a:r>
            <a:r>
              <a:rPr lang="en-US" altLang="zh-TW" sz="4000" dirty="0">
                <a:solidFill>
                  <a:srgbClr val="002060"/>
                </a:solidFill>
              </a:rPr>
              <a:t>FDA</a:t>
            </a:r>
            <a:r>
              <a:rPr lang="zh-TW" altLang="zh-TW" sz="4000" dirty="0">
                <a:solidFill>
                  <a:srgbClr val="002060"/>
                </a:solidFill>
              </a:rPr>
              <a:t>批准</a:t>
            </a:r>
            <a:r>
              <a:rPr lang="en-US" altLang="zh-TW" sz="4000" dirty="0" err="1">
                <a:solidFill>
                  <a:srgbClr val="002060"/>
                </a:solidFill>
              </a:rPr>
              <a:t>Sedasys</a:t>
            </a:r>
            <a:r>
              <a:rPr lang="zh-TW" altLang="zh-TW" sz="4000" dirty="0">
                <a:solidFill>
                  <a:srgbClr val="002060"/>
                </a:solidFill>
              </a:rPr>
              <a:t>為</a:t>
            </a:r>
            <a:r>
              <a:rPr lang="en-US" altLang="zh-TW" sz="4000" dirty="0">
                <a:solidFill>
                  <a:srgbClr val="002060"/>
                </a:solidFill>
              </a:rPr>
              <a:t>18</a:t>
            </a:r>
            <a:r>
              <a:rPr lang="zh-TW" altLang="zh-TW" sz="4000" dirty="0">
                <a:solidFill>
                  <a:srgbClr val="002060"/>
                </a:solidFill>
              </a:rPr>
              <a:t>歲以上患者服務，一些麻醉師也提出技術安全性警告。 </a:t>
            </a:r>
          </a:p>
          <a:p>
            <a:r>
              <a:rPr lang="zh-TW" altLang="zh-TW" sz="4000" dirty="0">
                <a:solidFill>
                  <a:srgbClr val="002060"/>
                </a:solidFill>
              </a:rPr>
              <a:t>自動化系統已經開始協助外科手術的完成，很快機器人可以獨立完成某些手術。</a:t>
            </a:r>
          </a:p>
        </p:txBody>
      </p:sp>
    </p:spTree>
    <p:extLst>
      <p:ext uri="{BB962C8B-B14F-4D97-AF65-F5344CB8AC3E}">
        <p14:creationId xmlns:p14="http://schemas.microsoft.com/office/powerpoint/2010/main" val="615197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11560" y="476672"/>
            <a:ext cx="77768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 </a:t>
            </a:r>
            <a:r>
              <a:rPr lang="zh-TW" altLang="zh-T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士兵和保安：</a:t>
            </a:r>
            <a:endParaRPr lang="zh-TW" altLang="zh-TW" sz="3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zh-TW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遠程操控的達龍機器人（</a:t>
            </a:r>
            <a:r>
              <a:rPr lang="en-US" altLang="zh-TW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TALON robots</a:t>
            </a:r>
            <a:r>
              <a:rPr lang="zh-TW" altLang="zh-TW" sz="3600" dirty="0">
                <a:solidFill>
                  <a:srgbClr val="002060"/>
                </a:solidFill>
              </a:rPr>
              <a:t>）幾乎能夠運送任何武器、完成清除現場手榴彈的工作。機器人士兵也正在開發和測試。</a:t>
            </a:r>
            <a:r>
              <a:rPr lang="zh-TW" altLang="zh-TW" sz="3600" dirty="0">
                <a:solidFill>
                  <a:srgbClr val="C00000"/>
                </a:solidFill>
              </a:rPr>
              <a:t>美國軍方表示，在</a:t>
            </a:r>
            <a:r>
              <a:rPr lang="en-US" altLang="zh-TW" sz="3600" dirty="0">
                <a:solidFill>
                  <a:srgbClr val="C00000"/>
                </a:solidFill>
              </a:rPr>
              <a:t>30</a:t>
            </a:r>
            <a:r>
              <a:rPr lang="zh-TW" altLang="zh-TW" sz="3600" dirty="0">
                <a:solidFill>
                  <a:srgbClr val="C00000"/>
                </a:solidFill>
              </a:rPr>
              <a:t>年內，機器人可以取代</a:t>
            </a:r>
            <a:r>
              <a:rPr lang="en-US" altLang="zh-TW" sz="3600" dirty="0">
                <a:solidFill>
                  <a:srgbClr val="C00000"/>
                </a:solidFill>
              </a:rPr>
              <a:t>1/4</a:t>
            </a:r>
            <a:r>
              <a:rPr lang="zh-TW" altLang="zh-TW" sz="3600" dirty="0">
                <a:solidFill>
                  <a:srgbClr val="C00000"/>
                </a:solidFill>
              </a:rPr>
              <a:t>的戰鬥士兵。 </a:t>
            </a:r>
          </a:p>
          <a:p>
            <a:r>
              <a:rPr lang="zh-TW" altLang="zh-TW" sz="3600" dirty="0">
                <a:solidFill>
                  <a:srgbClr val="002060"/>
                </a:solidFill>
              </a:rPr>
              <a:t>英國伯明翰大學日前也推出了一個名為</a:t>
            </a:r>
            <a:r>
              <a:rPr lang="zh-TW" altLang="zh-TW" sz="3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鮑勃的機器人保安，可以在辦公樓巡邏，並使用</a:t>
            </a:r>
            <a:r>
              <a:rPr lang="en-US" altLang="zh-TW" sz="3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3D</a:t>
            </a:r>
            <a:r>
              <a:rPr lang="zh-TW" altLang="zh-TW" sz="3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傳感器和高清攝像機掃瞄傳遞信息。</a:t>
            </a:r>
          </a:p>
        </p:txBody>
      </p:sp>
    </p:spTree>
    <p:extLst>
      <p:ext uri="{BB962C8B-B14F-4D97-AF65-F5344CB8AC3E}">
        <p14:creationId xmlns:p14="http://schemas.microsoft.com/office/powerpoint/2010/main" val="3695310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11560" y="404664"/>
            <a:ext cx="80648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36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非機械化 高技術人才</a:t>
            </a:r>
            <a:r>
              <a:rPr lang="zh-TW" altLang="zh-TW" sz="3600" b="1" dirty="0">
                <a:solidFill>
                  <a:srgbClr val="002060"/>
                </a:solidFill>
              </a:rPr>
              <a:t>風險小</a:t>
            </a:r>
            <a:endParaRPr lang="zh-TW" altLang="zh-TW" sz="3600" dirty="0">
              <a:solidFill>
                <a:srgbClr val="002060"/>
              </a:solidFill>
            </a:endParaRPr>
          </a:p>
          <a:p>
            <a:r>
              <a:rPr lang="zh-TW" altLang="zh-TW" sz="3600" dirty="0">
                <a:solidFill>
                  <a:srgbClr val="002060"/>
                </a:solidFill>
              </a:rPr>
              <a:t>面對機器人和智能機器對人類各行業的衝擊，人們也在思考何種職業較少受到影響。《連線》雜誌對麻省理工學院教授埃里克‧布林約爾弗森（</a:t>
            </a:r>
            <a:r>
              <a:rPr lang="en-US" altLang="zh-TW" sz="3600" dirty="0">
                <a:solidFill>
                  <a:srgbClr val="002060"/>
                </a:solidFill>
              </a:rPr>
              <a:t>Erik </a:t>
            </a:r>
            <a:r>
              <a:rPr lang="en-US" altLang="zh-TW" sz="3600" dirty="0" err="1">
                <a:solidFill>
                  <a:srgbClr val="002060"/>
                </a:solidFill>
              </a:rPr>
              <a:t>Brynjolfsson</a:t>
            </a:r>
            <a:r>
              <a:rPr lang="zh-TW" altLang="zh-TW" sz="3600" dirty="0">
                <a:solidFill>
                  <a:srgbClr val="002060"/>
                </a:solidFill>
              </a:rPr>
              <a:t>）進行了採訪，探討大學生要如何才能不會被機器人搶走工作。 </a:t>
            </a:r>
          </a:p>
          <a:p>
            <a:r>
              <a:rPr lang="zh-TW" altLang="zh-TW" sz="3600" dirty="0">
                <a:solidFill>
                  <a:srgbClr val="002060"/>
                </a:solidFill>
              </a:rPr>
              <a:t>布林約爾弗森表示，在機器人和人工智能時代，</a:t>
            </a:r>
            <a:r>
              <a:rPr lang="zh-TW" altLang="zh-TW" sz="36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大學生求職時最重要的能力包括創造性、人際交往技能、創業和團隊合作能力等</a:t>
            </a:r>
            <a:r>
              <a:rPr lang="zh-TW" altLang="zh-TW" sz="3600" dirty="0">
                <a:solidFill>
                  <a:srgbClr val="002060"/>
                </a:solidFill>
              </a:rPr>
              <a:t>。 </a:t>
            </a:r>
          </a:p>
        </p:txBody>
      </p:sp>
    </p:spTree>
    <p:extLst>
      <p:ext uri="{BB962C8B-B14F-4D97-AF65-F5344CB8AC3E}">
        <p14:creationId xmlns:p14="http://schemas.microsoft.com/office/powerpoint/2010/main" val="631728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552" y="620687"/>
            <a:ext cx="82089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3600" dirty="0">
                <a:solidFill>
                  <a:srgbClr val="002060"/>
                </a:solidFill>
              </a:rPr>
              <a:t>他說，機器可以取代人力完成一些工作，在某些工作職位上與人類實現互補，但也有一些工作完全不受機器的影響。</a:t>
            </a:r>
            <a:r>
              <a:rPr lang="zh-TW" altLang="zh-TW" sz="36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求職策略應當是遠離機器可以取代人工的工作</a:t>
            </a:r>
            <a:r>
              <a:rPr lang="zh-TW" altLang="zh-TW" sz="3600" dirty="0">
                <a:solidFill>
                  <a:srgbClr val="002060"/>
                </a:solidFill>
              </a:rPr>
              <a:t>，例如機械化的信息處理。 </a:t>
            </a:r>
          </a:p>
          <a:p>
            <a:r>
              <a:rPr lang="zh-TW" altLang="zh-TW" sz="3600" dirty="0">
                <a:solidFill>
                  <a:srgbClr val="002060"/>
                </a:solidFill>
              </a:rPr>
              <a:t>他認為，在護理、人際互動，以及談判等領域，僱傭需求將出現增長，機器無法取代人類承擔此類工作。韋伯也表示，各個領域的雇主會更重視高技術人才。</a:t>
            </a:r>
          </a:p>
        </p:txBody>
      </p:sp>
    </p:spTree>
    <p:extLst>
      <p:ext uri="{BB962C8B-B14F-4D97-AF65-F5344CB8AC3E}">
        <p14:creationId xmlns:p14="http://schemas.microsoft.com/office/powerpoint/2010/main" val="4250602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27584" y="548680"/>
            <a:ext cx="75608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人工智能</a:t>
            </a:r>
            <a:r>
              <a:rPr lang="zh-TW" altLang="zh-TW" sz="3600" b="1" dirty="0">
                <a:solidFill>
                  <a:srgbClr val="002060"/>
                </a:solidFill>
              </a:rPr>
              <a:t>是人類潛在的最大威脅</a:t>
            </a:r>
            <a:endParaRPr lang="zh-TW" altLang="zh-TW" sz="3600" dirty="0">
              <a:solidFill>
                <a:srgbClr val="002060"/>
              </a:solidFill>
            </a:endParaRPr>
          </a:p>
          <a:p>
            <a:r>
              <a:rPr lang="zh-TW" altLang="zh-TW" sz="3600" dirty="0">
                <a:solidFill>
                  <a:srgbClr val="002060"/>
                </a:solidFill>
              </a:rPr>
              <a:t>就業威脅只是人工智能和機器人對人類影響的其中一個方面。</a:t>
            </a:r>
            <a:r>
              <a:rPr lang="zh-TW" altLang="zh-TW" sz="3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高度發展的人工智能在未來是否會取代人類</a:t>
            </a:r>
            <a:r>
              <a:rPr lang="zh-TW" altLang="zh-TW" sz="3600" dirty="0">
                <a:solidFill>
                  <a:srgbClr val="002060"/>
                </a:solidFill>
              </a:rPr>
              <a:t>，則是一個更嚴峻的問題。去年</a:t>
            </a:r>
            <a:r>
              <a:rPr lang="en-US" altLang="zh-TW" sz="3600" dirty="0">
                <a:solidFill>
                  <a:srgbClr val="002060"/>
                </a:solidFill>
              </a:rPr>
              <a:t>11</a:t>
            </a:r>
            <a:r>
              <a:rPr lang="zh-TW" altLang="zh-TW" sz="3600" dirty="0">
                <a:solidFill>
                  <a:srgbClr val="002060"/>
                </a:solidFill>
              </a:rPr>
              <a:t>月，特斯拉創始人埃隆‧馬斯克（</a:t>
            </a:r>
            <a:r>
              <a:rPr lang="en-US" altLang="zh-TW" sz="3600" dirty="0">
                <a:solidFill>
                  <a:srgbClr val="002060"/>
                </a:solidFill>
              </a:rPr>
              <a:t>Elon Musk</a:t>
            </a:r>
            <a:r>
              <a:rPr lang="zh-TW" altLang="zh-TW" sz="3600" dirty="0">
                <a:solidFill>
                  <a:srgbClr val="002060"/>
                </a:solidFill>
              </a:rPr>
              <a:t>）提出警告，人工智能機器可能在短短</a:t>
            </a:r>
            <a:r>
              <a:rPr lang="en-US" altLang="zh-TW" sz="3600" dirty="0">
                <a:solidFill>
                  <a:srgbClr val="002060"/>
                </a:solidFill>
              </a:rPr>
              <a:t>5</a:t>
            </a:r>
            <a:r>
              <a:rPr lang="zh-TW" altLang="zh-TW" sz="3600" dirty="0">
                <a:solidFill>
                  <a:srgbClr val="002060"/>
                </a:solidFill>
              </a:rPr>
              <a:t>年之內就會引發「一些非常危險的事件」。馬斯克將人工智能描述為「我們潛在的最大威脅」。 </a:t>
            </a:r>
          </a:p>
        </p:txBody>
      </p:sp>
    </p:spTree>
    <p:extLst>
      <p:ext uri="{BB962C8B-B14F-4D97-AF65-F5344CB8AC3E}">
        <p14:creationId xmlns:p14="http://schemas.microsoft.com/office/powerpoint/2010/main" val="743528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27584" y="404664"/>
            <a:ext cx="770485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3600" dirty="0">
                <a:solidFill>
                  <a:srgbClr val="002060"/>
                </a:solidFill>
              </a:rPr>
              <a:t>他表示：「我認為我們應當謹慎對待人工智能。如果讓我猜測人類的最大威脅是甚麼，我認為可能就是人工智能。所以我們必須小心處理。」 </a:t>
            </a:r>
          </a:p>
          <a:p>
            <a:r>
              <a:rPr lang="zh-TW" altLang="zh-TW" sz="3600" dirty="0">
                <a:solidFill>
                  <a:srgbClr val="002060"/>
                </a:solidFill>
              </a:rPr>
              <a:t>今年早些時候，霍金和馬斯克共同簽署了一封公開信表示，</a:t>
            </a:r>
            <a:r>
              <a:rPr lang="zh-TW" altLang="zh-TW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人類不應任由人工智能發展，而不加以控制</a:t>
            </a:r>
            <a:r>
              <a:rPr lang="zh-TW" altLang="zh-TW" sz="3600" dirty="0">
                <a:solidFill>
                  <a:srgbClr val="002060"/>
                </a:solidFill>
              </a:rPr>
              <a:t>。如果不對智能機器嚴加看管，人類的前景可能會相當晦暗。信中提醒科學家，務必提前阻止這種悲劇的發生，否則人類將因此滅亡。 </a:t>
            </a:r>
          </a:p>
        </p:txBody>
      </p:sp>
    </p:spTree>
    <p:extLst>
      <p:ext uri="{BB962C8B-B14F-4D97-AF65-F5344CB8AC3E}">
        <p14:creationId xmlns:p14="http://schemas.microsoft.com/office/powerpoint/2010/main" val="13220550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11560" y="332656"/>
            <a:ext cx="799288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400" dirty="0">
                <a:solidFill>
                  <a:srgbClr val="002060"/>
                </a:solidFill>
              </a:rPr>
              <a:t>5</a:t>
            </a:r>
            <a:r>
              <a:rPr lang="zh-TW" altLang="zh-TW" sz="4400" dirty="0">
                <a:solidFill>
                  <a:srgbClr val="002060"/>
                </a:solidFill>
              </a:rPr>
              <a:t>月</a:t>
            </a:r>
            <a:r>
              <a:rPr lang="en-US" altLang="zh-TW" sz="4400" dirty="0">
                <a:solidFill>
                  <a:srgbClr val="002060"/>
                </a:solidFill>
              </a:rPr>
              <a:t>13</a:t>
            </a:r>
            <a:r>
              <a:rPr lang="zh-TW" altLang="zh-TW" sz="4400" dirty="0">
                <a:solidFill>
                  <a:srgbClr val="002060"/>
                </a:solidFill>
              </a:rPr>
              <a:t>日，霍金在倫敦舉辦的</a:t>
            </a:r>
            <a:r>
              <a:rPr lang="en-US" altLang="zh-TW" sz="4400" dirty="0">
                <a:solidFill>
                  <a:srgbClr val="002060"/>
                </a:solidFill>
              </a:rPr>
              <a:t>2015</a:t>
            </a:r>
            <a:r>
              <a:rPr lang="zh-TW" altLang="zh-TW" sz="4400" dirty="0">
                <a:solidFill>
                  <a:srgbClr val="002060"/>
                </a:solidFill>
              </a:rPr>
              <a:t>時代精神會議上再次表示，與其擔心誰來控制人工智能的問題，人類更應該擔心的是，人工智能到底願不願意受人類控制。</a:t>
            </a:r>
            <a:r>
              <a:rPr lang="zh-TW" altLang="zh-TW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「人工智能計算機可能在接下來的</a:t>
            </a:r>
            <a:r>
              <a:rPr lang="en-US" altLang="zh-TW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</a:t>
            </a:r>
            <a:r>
              <a:rPr lang="zh-TW" altLang="zh-TW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年之內就將人類取而代之。</a:t>
            </a:r>
            <a:r>
              <a:rPr lang="zh-TW" altLang="zh-TW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」</a:t>
            </a:r>
            <a:r>
              <a:rPr lang="en-US" altLang="zh-TW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zh-TW" altLang="zh-TW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zh-TW" sz="4400" dirty="0"/>
              <a:t>責任編輯：林秀璟</a:t>
            </a:r>
          </a:p>
        </p:txBody>
      </p:sp>
    </p:spTree>
    <p:extLst>
      <p:ext uri="{BB962C8B-B14F-4D97-AF65-F5344CB8AC3E}">
        <p14:creationId xmlns:p14="http://schemas.microsoft.com/office/powerpoint/2010/main" val="2077616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55576" y="476672"/>
            <a:ext cx="741682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4000" dirty="0">
                <a:solidFill>
                  <a:srgbClr val="002060"/>
                </a:solidFill>
              </a:rPr>
              <a:t>據</a:t>
            </a:r>
            <a:r>
              <a:rPr lang="en-US" altLang="zh-TW" sz="4000" dirty="0">
                <a:solidFill>
                  <a:srgbClr val="002060"/>
                </a:solidFill>
              </a:rPr>
              <a:t>CNN</a:t>
            </a:r>
            <a:r>
              <a:rPr lang="zh-TW" altLang="zh-TW" sz="4000" dirty="0">
                <a:solidFill>
                  <a:srgbClr val="002060"/>
                </a:solidFill>
              </a:rPr>
              <a:t>財經網</a:t>
            </a:r>
            <a:r>
              <a:rPr lang="en-US" altLang="zh-TW" sz="4000" dirty="0">
                <a:solidFill>
                  <a:srgbClr val="002060"/>
                </a:solidFill>
              </a:rPr>
              <a:t>5</a:t>
            </a:r>
            <a:r>
              <a:rPr lang="zh-TW" altLang="zh-TW" sz="4000" dirty="0">
                <a:solidFill>
                  <a:srgbClr val="002060"/>
                </a:solidFill>
              </a:rPr>
              <a:t>月</a:t>
            </a:r>
            <a:r>
              <a:rPr lang="en-US" altLang="zh-TW" sz="4000" dirty="0">
                <a:solidFill>
                  <a:srgbClr val="002060"/>
                </a:solidFill>
              </a:rPr>
              <a:t>13</a:t>
            </a:r>
            <a:r>
              <a:rPr lang="zh-TW" altLang="zh-TW" sz="4000" dirty="0">
                <a:solidFill>
                  <a:srgbClr val="002060"/>
                </a:solidFill>
              </a:rPr>
              <a:t>日報導，數字媒體未來學家兼</a:t>
            </a:r>
            <a:r>
              <a:rPr lang="en-US" altLang="zh-TW" sz="40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Webbmedia</a:t>
            </a:r>
            <a:r>
              <a:rPr lang="zh-TW" altLang="zh-TW" sz="4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集團創始人艾米‧韋伯（</a:t>
            </a:r>
            <a:r>
              <a:rPr lang="en-US" altLang="zh-TW" sz="4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Amy Webb</a:t>
            </a:r>
            <a:r>
              <a:rPr lang="zh-TW" altLang="zh-TW" sz="4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）預測</a:t>
            </a:r>
            <a:r>
              <a:rPr lang="zh-TW" altLang="zh-TW" sz="4000" dirty="0">
                <a:solidFill>
                  <a:srgbClr val="002060"/>
                </a:solidFill>
              </a:rPr>
              <a:t>，在近</a:t>
            </a:r>
            <a:r>
              <a:rPr lang="en-US" altLang="zh-TW" sz="4000" dirty="0">
                <a:solidFill>
                  <a:srgbClr val="002060"/>
                </a:solidFill>
              </a:rPr>
              <a:t>10</a:t>
            </a:r>
            <a:r>
              <a:rPr lang="zh-TW" altLang="zh-TW" sz="4000" dirty="0">
                <a:solidFill>
                  <a:srgbClr val="002060"/>
                </a:solidFill>
              </a:rPr>
              <a:t>到</a:t>
            </a:r>
            <a:r>
              <a:rPr lang="en-US" altLang="zh-TW" sz="4000" dirty="0">
                <a:solidFill>
                  <a:srgbClr val="002060"/>
                </a:solidFill>
              </a:rPr>
              <a:t>20</a:t>
            </a:r>
            <a:r>
              <a:rPr lang="zh-TW" altLang="zh-TW" sz="4000" dirty="0">
                <a:solidFill>
                  <a:srgbClr val="002060"/>
                </a:solidFill>
              </a:rPr>
              <a:t>年，至少有</a:t>
            </a:r>
            <a:r>
              <a:rPr lang="en-US" altLang="zh-TW" sz="4000" dirty="0">
                <a:solidFill>
                  <a:srgbClr val="002060"/>
                </a:solidFill>
              </a:rPr>
              <a:t>8</a:t>
            </a:r>
            <a:r>
              <a:rPr lang="zh-TW" altLang="zh-TW" sz="4000" dirty="0">
                <a:solidFill>
                  <a:srgbClr val="002060"/>
                </a:solidFill>
              </a:rPr>
              <a:t>種職業會明顯受到機器人的威脅。此外，美國在線同日也報導了一些即將被機器人取代的職業。</a:t>
            </a:r>
            <a:r>
              <a:rPr lang="zh-TW" altLang="zh-TW" sz="4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以下是</a:t>
            </a:r>
            <a:r>
              <a:rPr lang="en-US" altLang="zh-TW" sz="4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zh-TW" altLang="zh-TW" sz="4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種可能會被機器人取代的職業。</a:t>
            </a:r>
          </a:p>
        </p:txBody>
      </p:sp>
    </p:spTree>
    <p:extLst>
      <p:ext uri="{BB962C8B-B14F-4D97-AF65-F5344CB8AC3E}">
        <p14:creationId xmlns:p14="http://schemas.microsoft.com/office/powerpoint/2010/main" val="580815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71600" y="908720"/>
            <a:ext cx="763284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zh-TW" altLang="zh-TW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收費站運營商和收銀員：</a:t>
            </a:r>
            <a:endParaRPr lang="zh-TW" altLang="zh-TW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TW" sz="4400" dirty="0">
                <a:solidFill>
                  <a:srgbClr val="7030A0"/>
                </a:solidFill>
              </a:rPr>
              <a:t>Apple Watch</a:t>
            </a:r>
            <a:r>
              <a:rPr lang="zh-TW" altLang="zh-TW" sz="4400" dirty="0">
                <a:solidFill>
                  <a:srgbClr val="7030A0"/>
                </a:solidFill>
              </a:rPr>
              <a:t>、</a:t>
            </a:r>
            <a:r>
              <a:rPr lang="en-US" altLang="zh-TW" sz="4400" dirty="0">
                <a:solidFill>
                  <a:srgbClr val="7030A0"/>
                </a:solidFill>
              </a:rPr>
              <a:t>Apple Pay</a:t>
            </a:r>
            <a:r>
              <a:rPr lang="zh-TW" altLang="zh-TW" sz="4400" dirty="0">
                <a:solidFill>
                  <a:srgbClr val="7030A0"/>
                </a:solidFill>
              </a:rPr>
              <a:t>等穿戴技術的興起和移動支付系統的普及，使</a:t>
            </a:r>
            <a:r>
              <a:rPr lang="zh-TW" altLang="zh-TW" sz="4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收費站運營商和雜貨店收銀員看起來顯得過時</a:t>
            </a:r>
            <a:r>
              <a:rPr lang="zh-TW" altLang="zh-TW" sz="4400" dirty="0">
                <a:solidFill>
                  <a:srgbClr val="7030A0"/>
                </a:solidFill>
              </a:rPr>
              <a:t>。韋伯表示，未來的人類社會不會再需要他們的工作。</a:t>
            </a:r>
          </a:p>
        </p:txBody>
      </p:sp>
    </p:spTree>
    <p:extLst>
      <p:ext uri="{BB962C8B-B14F-4D97-AF65-F5344CB8AC3E}">
        <p14:creationId xmlns:p14="http://schemas.microsoft.com/office/powerpoint/2010/main" val="1817969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76302" y="908720"/>
            <a:ext cx="792088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zh-TW" altLang="zh-TW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市場營銷人員：</a:t>
            </a:r>
            <a:endParaRPr lang="zh-TW" altLang="zh-TW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zh-TW" sz="4000" dirty="0">
                <a:solidFill>
                  <a:srgbClr val="C00000"/>
                </a:solidFill>
              </a:rPr>
              <a:t>廣告宣傳工具未來將更強大，品牌信息可以精密而準確地傳達給客戶。 </a:t>
            </a:r>
          </a:p>
          <a:p>
            <a:r>
              <a:rPr lang="zh-TW" altLang="zh-TW" sz="4000" dirty="0">
                <a:solidFill>
                  <a:srgbClr val="C00000"/>
                </a:solidFill>
              </a:rPr>
              <a:t>韋伯表示，</a:t>
            </a:r>
            <a:r>
              <a:rPr lang="zh-TW" altLang="zh-TW" sz="4000" dirty="0">
                <a:solidFill>
                  <a:srgbClr val="0070C0"/>
                </a:solidFill>
              </a:rPr>
              <a:t>未來新的需要是研究客戶行為，來確定何種廣告對他們更有效</a:t>
            </a:r>
            <a:r>
              <a:rPr lang="zh-TW" altLang="zh-TW" sz="4000" dirty="0">
                <a:solidFill>
                  <a:srgbClr val="C00000"/>
                </a:solidFill>
              </a:rPr>
              <a:t>。如果這些工具真的投入使用，市場營銷者們可能轉化為更小、有創意和戰略的營銷團隊。</a:t>
            </a:r>
          </a:p>
        </p:txBody>
      </p:sp>
    </p:spTree>
    <p:extLst>
      <p:ext uri="{BB962C8B-B14F-4D97-AF65-F5344CB8AC3E}">
        <p14:creationId xmlns:p14="http://schemas.microsoft.com/office/powerpoint/2010/main" val="3737679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3568" y="404664"/>
            <a:ext cx="806489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zh-TW" altLang="zh-TW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客服人員：</a:t>
            </a:r>
            <a:endParaRPr lang="zh-TW" altLang="zh-TW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zh-TW" sz="3600" dirty="0">
                <a:solidFill>
                  <a:srgbClr val="002060"/>
                </a:solidFill>
              </a:rPr>
              <a:t>目前，已經有</a:t>
            </a:r>
            <a:r>
              <a:rPr lang="zh-TW" altLang="zh-TW" sz="3600" u="sng" dirty="0">
                <a:solidFill>
                  <a:srgbClr val="7030A0"/>
                </a:solidFill>
              </a:rPr>
              <a:t>很多客服人員的工作被外包給印度或其他低成本國家</a:t>
            </a:r>
            <a:r>
              <a:rPr lang="zh-TW" altLang="zh-TW" sz="3600" dirty="0">
                <a:solidFill>
                  <a:srgbClr val="002060"/>
                </a:solidFill>
              </a:rPr>
              <a:t>，能實現預測與分析等新技術可能會抹去更多類似職位</a:t>
            </a:r>
            <a:r>
              <a:rPr lang="zh-TW" altLang="zh-TW" sz="3600" dirty="0" smtClean="0">
                <a:solidFill>
                  <a:srgbClr val="002060"/>
                </a:solidFill>
              </a:rPr>
              <a:t>。</a:t>
            </a:r>
            <a:r>
              <a:rPr lang="en-US" altLang="zh-TW" sz="3600" dirty="0" smtClean="0">
                <a:solidFill>
                  <a:srgbClr val="002060"/>
                </a:solidFill>
              </a:rPr>
              <a:t>IBM</a:t>
            </a:r>
            <a:r>
              <a:rPr lang="zh-TW" altLang="zh-TW" sz="3600" dirty="0">
                <a:solidFill>
                  <a:srgbClr val="002060"/>
                </a:solidFill>
              </a:rPr>
              <a:t>的沃森</a:t>
            </a:r>
            <a:r>
              <a:rPr lang="zh-TW" altLang="zh-TW" sz="36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計算機打敗人類的事情</a:t>
            </a:r>
            <a:r>
              <a:rPr lang="zh-TW" altLang="zh-TW" sz="3600" dirty="0">
                <a:solidFill>
                  <a:srgbClr val="002060"/>
                </a:solidFill>
              </a:rPr>
              <a:t>看起來令人興奮，但韋伯警告說，技術的發展，</a:t>
            </a:r>
            <a:r>
              <a:rPr lang="zh-TW" altLang="zh-TW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可以替代一個公司整個客服部門</a:t>
            </a:r>
            <a:r>
              <a:rPr lang="zh-TW" altLang="zh-TW" sz="3600" dirty="0" smtClean="0">
                <a:solidFill>
                  <a:srgbClr val="002060"/>
                </a:solidFill>
              </a:rPr>
              <a:t>。</a:t>
            </a:r>
            <a:r>
              <a:rPr lang="zh-TW" altLang="en-US" sz="3600" dirty="0" smtClean="0">
                <a:solidFill>
                  <a:srgbClr val="002060"/>
                </a:solidFill>
              </a:rPr>
              <a:t>矽</a:t>
            </a:r>
            <a:r>
              <a:rPr lang="zh-TW" altLang="zh-TW" sz="3600" dirty="0" smtClean="0">
                <a:solidFill>
                  <a:srgbClr val="002060"/>
                </a:solidFill>
              </a:rPr>
              <a:t>谷</a:t>
            </a:r>
            <a:r>
              <a:rPr lang="zh-TW" altLang="zh-TW" sz="3600" dirty="0">
                <a:solidFill>
                  <a:srgbClr val="002060"/>
                </a:solidFill>
              </a:rPr>
              <a:t>新創公司</a:t>
            </a:r>
            <a:r>
              <a:rPr lang="en-US" altLang="zh-TW" sz="3600" dirty="0" err="1">
                <a:solidFill>
                  <a:srgbClr val="002060"/>
                </a:solidFill>
              </a:rPr>
              <a:t>SaviOne</a:t>
            </a:r>
            <a:r>
              <a:rPr lang="zh-TW" altLang="zh-TW" sz="3600" dirty="0">
                <a:solidFill>
                  <a:srgbClr val="002060"/>
                </a:solidFill>
              </a:rPr>
              <a:t>已經研製出全球首款</a:t>
            </a:r>
            <a:r>
              <a:rPr lang="zh-TW" altLang="zh-TW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酒店服務機器人</a:t>
            </a:r>
            <a:r>
              <a:rPr lang="en-US" altLang="zh-TW" sz="36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Botlr</a:t>
            </a:r>
            <a:r>
              <a:rPr lang="zh-TW" altLang="zh-TW" sz="3600" dirty="0">
                <a:solidFill>
                  <a:srgbClr val="002060"/>
                </a:solidFill>
              </a:rPr>
              <a:t>。日本推出的</a:t>
            </a:r>
            <a:r>
              <a:rPr lang="zh-TW" altLang="zh-TW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機器人秘書</a:t>
            </a:r>
            <a:r>
              <a:rPr lang="en-US" altLang="zh-TW" sz="36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Saya</a:t>
            </a:r>
            <a:r>
              <a:rPr lang="zh-TW" altLang="zh-TW" sz="3600" dirty="0">
                <a:solidFill>
                  <a:srgbClr val="002060"/>
                </a:solidFill>
              </a:rPr>
              <a:t>，也可以模仿人類行為。</a:t>
            </a:r>
          </a:p>
        </p:txBody>
      </p:sp>
    </p:spTree>
    <p:extLst>
      <p:ext uri="{BB962C8B-B14F-4D97-AF65-F5344CB8AC3E}">
        <p14:creationId xmlns:p14="http://schemas.microsoft.com/office/powerpoint/2010/main" val="494087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3568" y="404664"/>
            <a:ext cx="799288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zh-TW" altLang="zh-TW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製造業工人：</a:t>
            </a:r>
            <a:endParaRPr lang="zh-TW" altLang="zh-TW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zh-TW" sz="4400" dirty="0">
                <a:solidFill>
                  <a:srgbClr val="002060"/>
                </a:solidFill>
              </a:rPr>
              <a:t>從現在機器人發展的趨勢看，機器人將會從人類手中奪取更多製造業的工作機會，和人類相比，它們更</a:t>
            </a:r>
            <a:r>
              <a:rPr lang="zh-TW" altLang="zh-TW" sz="4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便宜且完全不用休息</a:t>
            </a:r>
            <a:r>
              <a:rPr lang="zh-TW" altLang="zh-TW" sz="4400" dirty="0">
                <a:solidFill>
                  <a:srgbClr val="002060"/>
                </a:solidFill>
              </a:rPr>
              <a:t>。隨著觸覺技術、傳感器技術的發展，人類在感覺方面的優勢也將會被完全取代，造成更多工作的流失。</a:t>
            </a:r>
          </a:p>
        </p:txBody>
      </p:sp>
    </p:spTree>
    <p:extLst>
      <p:ext uri="{BB962C8B-B14F-4D97-AF65-F5344CB8AC3E}">
        <p14:creationId xmlns:p14="http://schemas.microsoft.com/office/powerpoint/2010/main" val="2503630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55576" y="332656"/>
            <a:ext cx="799288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</a:t>
            </a:r>
            <a:r>
              <a:rPr lang="zh-TW" altLang="zh-T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金融中間人和分析師：</a:t>
            </a:r>
            <a:endParaRPr lang="zh-TW" altLang="zh-TW" sz="3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zh-TW" sz="3600" dirty="0">
                <a:solidFill>
                  <a:srgbClr val="002060"/>
                </a:solidFill>
              </a:rPr>
              <a:t>現在，</a:t>
            </a:r>
            <a:r>
              <a:rPr lang="zh-TW" altLang="zh-TW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比特幣計算機程序</a:t>
            </a:r>
            <a:r>
              <a:rPr lang="en-US" altLang="zh-TW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Blockchain</a:t>
            </a:r>
            <a:r>
              <a:rPr lang="zh-TW" altLang="zh-TW" sz="3600" dirty="0">
                <a:solidFill>
                  <a:srgbClr val="002060"/>
                </a:solidFill>
              </a:rPr>
              <a:t>已經可以自動處理事務，並創建一個完美可靠的數字記錄</a:t>
            </a:r>
            <a:r>
              <a:rPr lang="zh-TW" altLang="zh-TW" sz="3600" dirty="0" smtClean="0">
                <a:solidFill>
                  <a:srgbClr val="002060"/>
                </a:solidFill>
              </a:rPr>
              <a:t>。</a:t>
            </a:r>
            <a:r>
              <a:rPr lang="en-US" altLang="zh-TW" sz="3600" dirty="0" err="1" smtClean="0">
                <a:solidFill>
                  <a:srgbClr val="002060"/>
                </a:solidFill>
              </a:rPr>
              <a:t>Blockchain</a:t>
            </a:r>
            <a:r>
              <a:rPr lang="zh-TW" altLang="zh-TW" sz="3600" dirty="0">
                <a:solidFill>
                  <a:srgbClr val="002060"/>
                </a:solidFill>
              </a:rPr>
              <a:t>將代替銀行、托管、保險和抵押貸款行業的中間人。納斯達克（</a:t>
            </a:r>
            <a:r>
              <a:rPr lang="en-US" altLang="zh-TW" sz="3600" dirty="0">
                <a:solidFill>
                  <a:srgbClr val="002060"/>
                </a:solidFill>
              </a:rPr>
              <a:t>NASDAQ</a:t>
            </a:r>
            <a:r>
              <a:rPr lang="zh-TW" altLang="zh-TW" sz="3600" dirty="0">
                <a:solidFill>
                  <a:srgbClr val="002060"/>
                </a:solidFill>
              </a:rPr>
              <a:t>）已表示，在上市前，將利用</a:t>
            </a:r>
            <a:r>
              <a:rPr lang="en-US" altLang="zh-TW" sz="3600" dirty="0" err="1">
                <a:solidFill>
                  <a:srgbClr val="002060"/>
                </a:solidFill>
              </a:rPr>
              <a:t>Blockchain</a:t>
            </a:r>
            <a:r>
              <a:rPr lang="zh-TW" altLang="zh-TW" sz="3600" dirty="0">
                <a:solidFill>
                  <a:srgbClr val="002060"/>
                </a:solidFill>
              </a:rPr>
              <a:t>保留交易記錄</a:t>
            </a:r>
            <a:r>
              <a:rPr lang="zh-TW" altLang="zh-TW" sz="3600" dirty="0" smtClean="0">
                <a:solidFill>
                  <a:srgbClr val="002060"/>
                </a:solidFill>
              </a:rPr>
              <a:t>。此外</a:t>
            </a:r>
            <a:r>
              <a:rPr lang="zh-TW" altLang="zh-TW" sz="3600" dirty="0">
                <a:solidFill>
                  <a:srgbClr val="002060"/>
                </a:solidFill>
              </a:rPr>
              <a:t>，股票分析師也將和智能機器競爭，這些機器可以精確分析和預測投資行為</a:t>
            </a:r>
            <a:r>
              <a:rPr lang="zh-TW" altLang="zh-TW" sz="3600" dirty="0" smtClean="0">
                <a:solidFill>
                  <a:srgbClr val="002060"/>
                </a:solidFill>
              </a:rPr>
              <a:t>。</a:t>
            </a:r>
            <a:r>
              <a:rPr lang="zh-TW" altLang="zh-TW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機器人顧問（</a:t>
            </a:r>
            <a:r>
              <a:rPr lang="en-US" altLang="zh-TW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Robo</a:t>
            </a:r>
            <a:r>
              <a:rPr lang="en-US" altLang="zh-TW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-Advisors</a:t>
            </a:r>
            <a:r>
              <a:rPr lang="zh-TW" altLang="zh-TW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r>
              <a:rPr lang="zh-TW" altLang="zh-TW" sz="3600" dirty="0">
                <a:solidFill>
                  <a:srgbClr val="002060"/>
                </a:solidFill>
              </a:rPr>
              <a:t>的使用開始上升，並取代財務顧問</a:t>
            </a:r>
            <a:r>
              <a:rPr lang="zh-TW" altLang="zh-TW" sz="36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877737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27584" y="404664"/>
            <a:ext cx="763284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600" b="1" dirty="0">
                <a:solidFill>
                  <a:srgbClr val="002060"/>
                </a:solidFill>
              </a:rPr>
              <a:t>6. </a:t>
            </a:r>
            <a:r>
              <a:rPr lang="zh-TW" altLang="zh-TW" sz="3600" b="1" dirty="0">
                <a:solidFill>
                  <a:srgbClr val="002060"/>
                </a:solidFill>
              </a:rPr>
              <a:t>新聞記者：</a:t>
            </a:r>
            <a:endParaRPr lang="zh-TW" altLang="zh-TW" sz="3600" dirty="0">
              <a:solidFill>
                <a:srgbClr val="002060"/>
              </a:solidFill>
            </a:endParaRPr>
          </a:p>
          <a:p>
            <a:r>
              <a:rPr lang="zh-TW" altLang="zh-TW" sz="3600" dirty="0">
                <a:solidFill>
                  <a:srgbClr val="7030A0"/>
                </a:solidFill>
              </a:rPr>
              <a:t>互聯網的流行已經給報業帶來巨大衝擊，新技術的出現更可能取代新聞記者職位。 </a:t>
            </a:r>
          </a:p>
          <a:p>
            <a:r>
              <a:rPr lang="zh-TW" altLang="zh-TW" sz="3600" dirty="0">
                <a:solidFill>
                  <a:srgbClr val="7030A0"/>
                </a:solidFill>
              </a:rPr>
              <a:t>韋伯曾是《新聞週刊》和《華爾街日報》的前記者，她表示，可以允許人們在新聞媒體網站上創建故事、而無需人工交互的自動算法，將是未來奪走記者飯碗的罪魁禍首。</a:t>
            </a:r>
            <a:r>
              <a:rPr lang="zh-TW" altLang="zh-TW" sz="3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美聯社機器人記者已經寫了上千篇文章，佔</a:t>
            </a:r>
            <a:r>
              <a:rPr lang="en-US" altLang="zh-TW" sz="3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1/4</a:t>
            </a:r>
            <a:r>
              <a:rPr lang="zh-TW" altLang="zh-TW" sz="3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之多</a:t>
            </a:r>
            <a:r>
              <a:rPr lang="zh-TW" altLang="zh-TW" sz="3600" dirty="0">
                <a:solidFill>
                  <a:srgbClr val="7030A0"/>
                </a:solidFill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922223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99592" y="396925"/>
            <a:ext cx="748883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</a:t>
            </a:r>
            <a:r>
              <a:rPr lang="zh-TW" altLang="zh-TW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律師：</a:t>
            </a:r>
            <a:endParaRPr lang="zh-TW" altLang="zh-TW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zh-TW" sz="4000" dirty="0">
                <a:solidFill>
                  <a:srgbClr val="002060"/>
                </a:solidFill>
              </a:rPr>
              <a:t>如果將來想在法律界就職，訴訟方向是個好的發展。韋伯認為，非訴訟律師可能很快就被技術取代，在線法律服務網站 </a:t>
            </a:r>
            <a:r>
              <a:rPr lang="en-US" altLang="zh-TW" sz="4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LegalZoom</a:t>
            </a:r>
            <a:r>
              <a:rPr lang="zh-TW" altLang="zh-TW" sz="4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已經能處理一些簡單案件</a:t>
            </a:r>
            <a:r>
              <a:rPr lang="zh-TW" altLang="zh-TW" sz="4000" dirty="0">
                <a:solidFill>
                  <a:srgbClr val="002060"/>
                </a:solidFill>
              </a:rPr>
              <a:t>，如商標申請、遺囑、甚至離婚。這種趨勢能使記錄更加開放和便捷，減少聘請高昂價格律師的機會。</a:t>
            </a:r>
          </a:p>
        </p:txBody>
      </p:sp>
    </p:spTree>
    <p:extLst>
      <p:ext uri="{BB962C8B-B14F-4D97-AF65-F5344CB8AC3E}">
        <p14:creationId xmlns:p14="http://schemas.microsoft.com/office/powerpoint/2010/main" val="3087746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1332</Words>
  <Application>Microsoft Office PowerPoint</Application>
  <PresentationFormat>如螢幕大小 (4:3)</PresentationFormat>
  <Paragraphs>40</Paragraphs>
  <Slides>17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劉蕙智</dc:creator>
  <cp:lastModifiedBy>劉蕙智</cp:lastModifiedBy>
  <cp:revision>6</cp:revision>
  <dcterms:created xsi:type="dcterms:W3CDTF">2017-03-19T02:26:46Z</dcterms:created>
  <dcterms:modified xsi:type="dcterms:W3CDTF">2017-03-19T03:16:17Z</dcterms:modified>
</cp:coreProperties>
</file>