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70" d="100"/>
          <a:sy n="70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2017/3/20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2017/3/20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2017/3/20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2017/3/20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2017/3/20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2017/3/20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2017/3/20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2017/3/20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2017/3/20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2017/3/20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2017/3/20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024EA-6CE3-4EB9-B86A-ADF984E5DFAB}" type="datetimeFigureOut">
              <a:rPr lang="zh-TW" altLang="en-US" smtClean="0"/>
              <a:pPr/>
              <a:t>2017/3/20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vn/url?sa=t&amp;rct=j&amp;q=&amp;esrc=s&amp;source=web&amp;cd=4&amp;cad=rja&amp;uact=8&amp;ved=0ahUKEwj7--OOsNzSAhVGk5QKHQJlBuAQFggrMAM&amp;url=http://www.vghtc.gov.tw/GipOpenWeb/wSite/np?ctNode%3D55713%26mp%3D6574&amp;usg=AFQjCNHBzXt9zM8WmLCBt6sSuW8RF9u1Eg" TargetMode="External"/><Relationship Id="rId2" Type="http://schemas.openxmlformats.org/officeDocument/2006/relationships/hyperlink" Target="http://www.google.com.vn/url?sa=t&amp;rct=j&amp;q=&amp;esrc=s&amp;source=web&amp;cd=6&amp;cad=rja&amp;uact=8&amp;ved=0ahUKEwj7--OOsNzSAhVGk5QKHQJlBuAQFgg5MAU&amp;url=http://technews.tw/2016/10/16/da-vinci-surgical-system/&amp;usg=AFQjCNExgz7mzGtLUWQEDgiX0hIgNrtjcA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google.com.vn/url?sa=t&amp;rct=j&amp;q=&amp;esrc=s&amp;source=web&amp;cd=8&amp;cad=rja&amp;uact=8&amp;ved=0ahUKEwj7--OOsNzSAhVGk5QKHQJlBuAQFghFMAc&amp;url=https://read01.com/xgemxN.html&amp;usg=AFQjCNFmVD8mtjWxMVCXNZF4w2cOSMboBA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5786" y="121442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zh-TW" altLang="en-US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我的醫生是機器人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dirty="0"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86548" cy="2186006"/>
          </a:xfrm>
        </p:spPr>
        <p:txBody>
          <a:bodyPr>
            <a:normAutofit fontScale="92500"/>
          </a:bodyPr>
          <a:lstStyle/>
          <a:p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中國時報 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2017.2.20</a:t>
            </a:r>
          </a:p>
          <a:p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zh-TW" altLang="en-US" sz="33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葉 家 興</a:t>
            </a:r>
            <a:endParaRPr lang="en-US" altLang="zh-TW" sz="33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3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（</a:t>
            </a:r>
            <a:r>
              <a:rPr lang="zh-TW" altLang="en-US" sz="33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作者為香港中文大學金融系副教授）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42910" y="571480"/>
            <a:ext cx="807249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　　</a:t>
            </a:r>
            <a:r>
              <a:rPr lang="zh-TW" altLang="en-US" sz="36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華生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當然還面對本地化的問題。畢竟他的</a:t>
            </a:r>
            <a:r>
              <a:rPr lang="zh-TW" altLang="en-US" sz="36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「臨床」經驗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來自國際最先進的「臨床」經驗</a:t>
            </a:r>
            <a:r>
              <a:rPr lang="zh-TW" altLang="en-US" sz="36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來自國際最先進的診療方案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，但如果</a:t>
            </a:r>
            <a:r>
              <a:rPr lang="zh-TW" altLang="en-US" sz="3600" i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考慮「預算」限制以及各國人種基因差異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，根據西方文獻而得到的最佳診療方案，可能必須因地制宜調整，</a:t>
            </a:r>
            <a:r>
              <a:rPr lang="zh-TW" altLang="en-US" sz="3600" i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在用藥、設備、療程方面</a:t>
            </a:r>
            <a:r>
              <a:rPr lang="zh-TW" altLang="en-US" sz="3600" i="1" dirty="0">
                <a:latin typeface="標楷體" pitchFamily="65" charset="-120"/>
                <a:ea typeface="標楷體" pitchFamily="65" charset="-120"/>
              </a:rPr>
              <a:t>，就可利用的醫療資源</a:t>
            </a:r>
            <a:r>
              <a:rPr lang="zh-TW" altLang="en-US" sz="3600" i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做最適調整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。同樣地，</a:t>
            </a:r>
            <a:r>
              <a:rPr lang="zh-TW" altLang="en-US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來自中國病理數據與診療方案的經驗，又可進一步擴充華生的「臨床」經驗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14348" y="785794"/>
            <a:ext cx="785818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0"/>
              </a:lnSpc>
            </a:pPr>
            <a:r>
              <a:rPr lang="zh-TW" altLang="en-US" sz="4800" dirty="0">
                <a:latin typeface="標楷體" pitchFamily="65" charset="-120"/>
                <a:ea typeface="標楷體" pitchFamily="65" charset="-120"/>
              </a:rPr>
              <a:t>　　</a:t>
            </a:r>
            <a:r>
              <a:rPr lang="zh-TW" altLang="en-US" sz="48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華生</a:t>
            </a:r>
            <a:r>
              <a:rPr lang="zh-TW" altLang="en-US" sz="4800" dirty="0">
                <a:latin typeface="標楷體" pitchFamily="65" charset="-120"/>
                <a:ea typeface="標楷體" pitchFamily="65" charset="-120"/>
              </a:rPr>
              <a:t>也是</a:t>
            </a:r>
            <a:r>
              <a:rPr lang="zh-TW" altLang="en-US" sz="4800" u="sng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醫學影像分析技術的專家</a:t>
            </a:r>
            <a:r>
              <a:rPr lang="zh-TW" altLang="en-US" sz="4800" dirty="0">
                <a:latin typeface="標楷體" pitchFamily="65" charset="-120"/>
                <a:ea typeface="標楷體" pitchFamily="65" charset="-120"/>
              </a:rPr>
              <a:t>，他的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認</a:t>
            </a:r>
            <a:r>
              <a:rPr lang="zh-TW" altLang="en-US" sz="4800" dirty="0">
                <a:latin typeface="標楷體" pitchFamily="65" charset="-120"/>
                <a:ea typeface="標楷體" pitchFamily="65" charset="-120"/>
              </a:rPr>
              <a:t>估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計算</a:t>
            </a:r>
            <a:r>
              <a:rPr lang="zh-TW" altLang="en-US" sz="4800" dirty="0">
                <a:latin typeface="標楷體" pitchFamily="65" charset="-120"/>
                <a:ea typeface="標楷體" pitchFamily="65" charset="-120"/>
              </a:rPr>
              <a:t>能力在醫學造影方面，可以</a:t>
            </a:r>
            <a:r>
              <a:rPr lang="zh-TW" altLang="en-US" sz="48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辨別患者是否應該接受Ｘ射線、</a:t>
            </a:r>
            <a:r>
              <a:rPr lang="en-US" sz="48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CT</a:t>
            </a:r>
            <a:r>
              <a:rPr lang="zh-TW" altLang="en-US" sz="48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斷層掃描或核磁共振檢查</a:t>
            </a:r>
            <a:r>
              <a:rPr lang="zh-TW" altLang="en-US" sz="4800" dirty="0"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14348" y="571480"/>
            <a:ext cx="7858180" cy="5747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6300"/>
              </a:lnSpc>
            </a:pPr>
            <a:r>
              <a:rPr lang="zh-TW" altLang="en-US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擅長醫學影像大數據分析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的華生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，可以提供大量輔助醫療數據，</a:t>
            </a:r>
            <a:r>
              <a:rPr lang="zh-TW" altLang="en-US" sz="4400" dirty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幫助醫生進行定位病症、分析病情和指導手術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。說到手術，華生不知道是否直接和</a:t>
            </a:r>
            <a:r>
              <a:rPr lang="zh-TW" altLang="en-US" sz="4400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外科專家「達文西</a:t>
            </a:r>
            <a:r>
              <a:rPr lang="zh-TW" altLang="en-US" sz="44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」 </a:t>
            </a:r>
            <a:r>
              <a:rPr lang="en-US" altLang="zh-TW" sz="44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sz="4400" dirty="0" err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da</a:t>
            </a:r>
            <a:r>
              <a:rPr lang="en-US" sz="44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 Vinci)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談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妥了呢？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57494" y="1097220"/>
            <a:ext cx="70567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hlinkClick r:id="rId2"/>
              </a:rPr>
              <a:t>手術室裡的機器人達文西報到，引爆醫療新革命</a:t>
            </a:r>
            <a:r>
              <a:rPr lang="en-US" altLang="zh-TW" sz="2800" b="1" dirty="0">
                <a:hlinkClick r:id="rId2"/>
              </a:rPr>
              <a:t>| </a:t>
            </a:r>
            <a:r>
              <a:rPr lang="en-US" altLang="zh-TW" sz="2800" b="1" dirty="0" err="1">
                <a:hlinkClick r:id="rId2"/>
              </a:rPr>
              <a:t>TechNews</a:t>
            </a:r>
            <a:r>
              <a:rPr lang="en-US" altLang="zh-TW" sz="2800" b="1" dirty="0">
                <a:hlinkClick r:id="rId2"/>
              </a:rPr>
              <a:t> </a:t>
            </a:r>
            <a:r>
              <a:rPr lang="zh-TW" altLang="en-US" sz="2800" b="1" dirty="0">
                <a:hlinkClick r:id="rId2"/>
              </a:rPr>
              <a:t>科技新報</a:t>
            </a:r>
            <a:endParaRPr lang="zh-TW" altLang="en-US" sz="2800" b="1" dirty="0"/>
          </a:p>
          <a:p>
            <a:r>
              <a:rPr lang="en-US" altLang="zh-TW" sz="2800" i="1" dirty="0"/>
              <a:t>technews.tw/2016/10/16/da-</a:t>
            </a:r>
            <a:r>
              <a:rPr lang="en-US" altLang="zh-TW" sz="2800" i="1" dirty="0" err="1"/>
              <a:t>vinci</a:t>
            </a:r>
            <a:r>
              <a:rPr lang="en-US" altLang="zh-TW" sz="2800" i="1" dirty="0"/>
              <a:t>-surgical-system</a:t>
            </a:r>
            <a:r>
              <a:rPr lang="en-US" altLang="zh-TW" sz="2800" i="1" dirty="0" smtClean="0"/>
              <a:t>/</a:t>
            </a:r>
            <a:endParaRPr lang="zh-TW" altLang="en-US" sz="2800" dirty="0"/>
          </a:p>
        </p:txBody>
      </p:sp>
      <p:sp>
        <p:nvSpPr>
          <p:cNvPr id="4" name="矩形 3"/>
          <p:cNvSpPr/>
          <p:nvPr/>
        </p:nvSpPr>
        <p:spPr>
          <a:xfrm>
            <a:off x="1187624" y="2924944"/>
            <a:ext cx="70567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 err="1">
                <a:hlinkClick r:id="rId3"/>
              </a:rPr>
              <a:t>DaVinci</a:t>
            </a:r>
            <a:r>
              <a:rPr lang="en-US" altLang="zh-TW" sz="2800" b="1" dirty="0">
                <a:hlinkClick r:id="rId3"/>
              </a:rPr>
              <a:t> </a:t>
            </a:r>
            <a:r>
              <a:rPr lang="zh-TW" altLang="en-US" sz="2800" b="1" dirty="0">
                <a:hlinkClick r:id="rId3"/>
              </a:rPr>
              <a:t>達文西手術專區</a:t>
            </a:r>
            <a:r>
              <a:rPr lang="en-US" altLang="zh-TW" sz="2800" b="1" dirty="0">
                <a:hlinkClick r:id="rId3"/>
              </a:rPr>
              <a:t>-</a:t>
            </a:r>
            <a:r>
              <a:rPr lang="zh-TW" altLang="en-US" sz="2800" b="1" dirty="0">
                <a:hlinkClick r:id="rId3"/>
              </a:rPr>
              <a:t>簡介與特色</a:t>
            </a:r>
            <a:r>
              <a:rPr lang="en-US" altLang="zh-TW" sz="2800" b="1" dirty="0">
                <a:hlinkClick r:id="rId3"/>
              </a:rPr>
              <a:t>-</a:t>
            </a:r>
            <a:r>
              <a:rPr lang="zh-TW" altLang="en-US" sz="2800" b="1" dirty="0">
                <a:hlinkClick r:id="rId3"/>
              </a:rPr>
              <a:t>達文西機械手臂系統簡介</a:t>
            </a:r>
            <a:endParaRPr lang="zh-TW" altLang="en-US" sz="2800" b="1" dirty="0"/>
          </a:p>
          <a:p>
            <a:r>
              <a:rPr lang="en-US" altLang="zh-TW" sz="2800" i="1" dirty="0" smtClean="0"/>
              <a:t>www.vghtc.gov.tw/GipOpenWeb/wSite/np?ctNode=55713&amp;mp=6574</a:t>
            </a:r>
            <a:endParaRPr lang="zh-TW" altLang="en-US" sz="2800" dirty="0"/>
          </a:p>
        </p:txBody>
      </p:sp>
      <p:sp>
        <p:nvSpPr>
          <p:cNvPr id="5" name="矩形 4"/>
          <p:cNvSpPr/>
          <p:nvPr/>
        </p:nvSpPr>
        <p:spPr>
          <a:xfrm>
            <a:off x="1187624" y="4989774"/>
            <a:ext cx="6984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hlinkClick r:id="rId4"/>
              </a:rPr>
              <a:t>醫院來了機器人：達文西會統治手術室嗎</a:t>
            </a:r>
            <a:r>
              <a:rPr lang="en-US" altLang="zh-TW" sz="2800" dirty="0">
                <a:hlinkClick r:id="rId4"/>
              </a:rPr>
              <a:t>- </a:t>
            </a:r>
            <a:r>
              <a:rPr lang="en-US" altLang="zh-TW" sz="2800" i="1" dirty="0" smtClean="0"/>
              <a:t>https</a:t>
            </a:r>
            <a:r>
              <a:rPr lang="en-US" altLang="zh-TW" sz="2800" i="1" dirty="0"/>
              <a:t>://read01.com/xgemxN.html</a:t>
            </a:r>
            <a:endParaRPr lang="zh-TW" altLang="en-US" sz="28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339651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/>
              <a:t>延伸閱讀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2893680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15616" y="908720"/>
            <a:ext cx="7056784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zh-TW" altLang="zh-TW" sz="4400" b="1" dirty="0">
                <a:solidFill>
                  <a:srgbClr val="0070C0"/>
                </a:solidFill>
              </a:rPr>
              <a:t>各組討論</a:t>
            </a:r>
            <a:endParaRPr lang="zh-TW" altLang="zh-TW" sz="4400" dirty="0">
              <a:solidFill>
                <a:srgbClr val="0070C0"/>
              </a:solidFill>
            </a:endParaRP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zh-TW" altLang="zh-TW" sz="4400" b="1" dirty="0">
                <a:solidFill>
                  <a:srgbClr val="0070C0"/>
                </a:solidFill>
              </a:rPr>
              <a:t>合力寫一篇至少</a:t>
            </a:r>
            <a:r>
              <a:rPr lang="en-US" altLang="zh-TW" sz="4400" b="1" dirty="0">
                <a:solidFill>
                  <a:srgbClr val="0070C0"/>
                </a:solidFill>
              </a:rPr>
              <a:t>300</a:t>
            </a:r>
            <a:r>
              <a:rPr lang="zh-TW" altLang="zh-TW" sz="4400" b="1" dirty="0">
                <a:solidFill>
                  <a:srgbClr val="0070C0"/>
                </a:solidFill>
              </a:rPr>
              <a:t>字的</a:t>
            </a:r>
            <a:r>
              <a:rPr lang="zh-TW" altLang="zh-TW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『心得感想</a:t>
            </a:r>
            <a:r>
              <a:rPr lang="zh-TW" altLang="zh-TW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』</a:t>
            </a:r>
            <a:endParaRPr lang="en-US" altLang="zh-TW" sz="44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altLang="zh-TW" sz="4400" b="1" dirty="0" smtClean="0">
                <a:solidFill>
                  <a:srgbClr val="0070C0"/>
                </a:solidFill>
              </a:rPr>
              <a:t>(</a:t>
            </a:r>
            <a:r>
              <a:rPr lang="zh-TW" altLang="zh-TW" sz="4400" b="1" dirty="0">
                <a:solidFill>
                  <a:srgbClr val="0070C0"/>
                </a:solidFill>
              </a:rPr>
              <a:t>或者說是</a:t>
            </a:r>
            <a:r>
              <a:rPr lang="zh-TW" altLang="zh-TW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『我們的看法』</a:t>
            </a:r>
            <a:r>
              <a:rPr lang="en-US" altLang="zh-TW" sz="4400" b="1" dirty="0">
                <a:solidFill>
                  <a:srgbClr val="0070C0"/>
                </a:solidFill>
              </a:rPr>
              <a:t>)</a:t>
            </a:r>
            <a:endParaRPr lang="zh-TW" altLang="zh-TW" sz="4400" dirty="0">
              <a:solidFill>
                <a:srgbClr val="0070C0"/>
              </a:solidFill>
            </a:endParaRP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zh-TW" altLang="en-US" sz="4400" b="1" dirty="0">
                <a:solidFill>
                  <a:srgbClr val="7030A0"/>
                </a:solidFill>
              </a:rPr>
              <a:t>當日</a:t>
            </a:r>
            <a:r>
              <a:rPr lang="zh-TW" altLang="zh-TW" sz="4400" b="1" dirty="0" smtClean="0">
                <a:solidFill>
                  <a:srgbClr val="7030A0"/>
                </a:solidFill>
              </a:rPr>
              <a:t>上</a:t>
            </a:r>
            <a:r>
              <a:rPr lang="zh-TW" altLang="zh-TW" sz="4400" b="1" dirty="0">
                <a:solidFill>
                  <a:srgbClr val="7030A0"/>
                </a:solidFill>
              </a:rPr>
              <a:t>傳至老師信箱：</a:t>
            </a:r>
            <a:r>
              <a:rPr lang="en-US" altLang="zh-TW" sz="4400" b="1" dirty="0">
                <a:solidFill>
                  <a:srgbClr val="7030A0"/>
                </a:solidFill>
              </a:rPr>
              <a:t>wlh.katie@cogsh.tp.edu.tw</a:t>
            </a:r>
            <a:endParaRPr lang="zh-TW" altLang="zh-TW" sz="4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416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85786" y="857232"/>
            <a:ext cx="785818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ts val="6200"/>
              </a:lnSpc>
            </a:pP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　　</a:t>
            </a:r>
            <a:r>
              <a:rPr lang="en-US" sz="44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sz="4400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日是世界癌症日，對</a:t>
            </a:r>
            <a:r>
              <a:rPr lang="en-US" sz="4400" dirty="0"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多位在天津的癌症病人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而言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6200"/>
              </a:lnSpc>
            </a:pP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這是個難忘的日子。因為，為他們診斷病情的醫生，是大名鼎鼎的</a:t>
            </a:r>
            <a:r>
              <a:rPr lang="zh-TW" altLang="en-US" sz="4400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機器人「華生」</a:t>
            </a:r>
            <a:r>
              <a:rPr lang="zh-TW" altLang="en-US" sz="2800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sz="2800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Watson</a:t>
            </a:r>
            <a:r>
              <a:rPr lang="zh-TW" altLang="en-US" sz="2800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醫師。</a:t>
            </a:r>
          </a:p>
          <a:p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14348" y="642918"/>
            <a:ext cx="78581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　　由</a:t>
            </a:r>
            <a:r>
              <a:rPr lang="en-US" sz="4400" dirty="0">
                <a:latin typeface="標楷體" pitchFamily="65" charset="-120"/>
                <a:ea typeface="標楷體" pitchFamily="65" charset="-120"/>
              </a:rPr>
              <a:t>IBM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公司研發的人工智慧「華生」，雖然已經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在</a:t>
            </a:r>
            <a:r>
              <a:rPr 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2012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年通過美國職業醫師資格考試，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不過這天在天津市第三中心醫院，嚴格說來他只是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現場</a:t>
            </a:r>
            <a:r>
              <a:rPr 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位資深人類主任級醫師的助手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，協助為從城市四面八方慕名而來的癌症病患義診。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85786" y="857232"/>
            <a:ext cx="78581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　　一位胃癌晚期患者在腫瘤科主任吳醫師面前，陳述自己的病狀，同時遞上各種檢查單據。吳主任在思考病情的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同時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pPr algn="just"/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將各種病理數據告知華生。</a:t>
            </a:r>
            <a:r>
              <a:rPr lang="en-US" sz="44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44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秒鐘後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44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一張詳細的診療方案分析單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出爐！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42910" y="428604"/>
            <a:ext cx="78581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en-US" sz="44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　</a:t>
            </a:r>
            <a:r>
              <a:rPr lang="en-US" sz="44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44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秒鐘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，也不過一眨眼功夫。但這份處方已經足以讓</a:t>
            </a:r>
            <a:r>
              <a:rPr lang="zh-TW" altLang="en-US" sz="4400" b="1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華生參閱</a:t>
            </a:r>
            <a:r>
              <a:rPr lang="en-US" sz="4400" b="1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300</a:t>
            </a:r>
            <a:r>
              <a:rPr lang="zh-TW" altLang="en-US" sz="4400" b="1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多份醫學期刊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sz="4400" b="1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200</a:t>
            </a:r>
            <a:r>
              <a:rPr lang="zh-TW" altLang="en-US" sz="4400" b="1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多種教科書約</a:t>
            </a:r>
            <a:r>
              <a:rPr lang="en-US" sz="4400" b="1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1500</a:t>
            </a:r>
            <a:r>
              <a:rPr lang="zh-TW" altLang="en-US" sz="4400" b="1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萬頁的關鍵資訊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，並且將處分內容翻譯成中文。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85786" y="428604"/>
            <a:ext cx="785818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　　吳主任看著華生開出的處方，完全同意其診療方案。不同的是，</a:t>
            </a:r>
            <a:r>
              <a:rPr lang="zh-TW" altLang="en-US" sz="4000" dirty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吳主任依據的是自己多年的醫學訓練與臨床經驗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40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華生依據的是全球相關病例的大數據分析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所得出的結論。處方上還包括詳細的用藥、治療建議、參考文獻全文等。對哪幾種</a:t>
            </a:r>
            <a:r>
              <a:rPr lang="zh-TW" altLang="en-US" sz="40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藥效果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如何、</a:t>
            </a:r>
            <a:r>
              <a:rPr lang="zh-TW" altLang="en-US" sz="40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風險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多高，華生都提出精準分析，大大強化了醫師與患者的信心。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428596" y="857232"/>
            <a:ext cx="821537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6300"/>
              </a:lnSpc>
            </a:pP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　　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兩個小時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之內，在華生的協助下，</a:t>
            </a:r>
            <a:r>
              <a:rPr lang="en-US" sz="4400" dirty="0"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多位胃癌、肺癌、直腸癌、乳腺癌、子宮頸癌的患者都得到了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診療方案建議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，其中甚至包括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橘色（謹慎使用）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en-US" sz="44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紅色（不推薦使用）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級別的方案。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42910" y="642918"/>
            <a:ext cx="78581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　　</a:t>
            </a:r>
            <a:r>
              <a:rPr lang="en-US" sz="4400" dirty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2016</a:t>
            </a:r>
            <a:r>
              <a:rPr lang="zh-TW" altLang="en-US" sz="4400" dirty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年號稱全球人工智慧元年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，也在這年，</a:t>
            </a:r>
            <a:r>
              <a:rPr lang="en-US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IBM</a:t>
            </a:r>
            <a:r>
              <a:rPr lang="zh-TW" altLang="en-US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與杭州的認知網路科技公司開始合作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，計畫在中國醫院引入並使用</a:t>
            </a:r>
            <a:r>
              <a:rPr lang="zh-TW" altLang="en-US" sz="4400" u="sng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華生腫瘤解決方案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。比較</a:t>
            </a:r>
            <a:r>
              <a:rPr lang="zh-TW" altLang="en-US" sz="4400" i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美、中兩國所有癌症的</a:t>
            </a:r>
            <a:r>
              <a:rPr lang="en-US" sz="4400" i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4400" i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年生存率：</a:t>
            </a:r>
            <a:r>
              <a:rPr lang="en-US" sz="4400" i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66%</a:t>
            </a:r>
            <a:r>
              <a:rPr lang="zh-TW" altLang="en-US" sz="4400" i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比</a:t>
            </a:r>
            <a:r>
              <a:rPr lang="en-US" sz="4400" i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31%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，就可知道這項合作是中國多少癌症病患的福音。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42910" y="642918"/>
            <a:ext cx="78581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　　但別誤以為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華生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僅是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幫手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pPr algn="dist"/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、資料庫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或搜尋引擎，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他和醫師一起思考和分析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，如果醫師輸入的資料有誤，他會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提示醫師輸入的資料有誤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，他會提示醫師數據的問題。如果患者提供的各項身體檢查的資訊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不足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pPr algn="just"/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他也會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提示相關檢查的必要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141</Words>
  <Application>Microsoft Office PowerPoint</Application>
  <PresentationFormat>如螢幕大小 (4:3)</PresentationFormat>
  <Paragraphs>29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我的醫生是機器人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延伸閱讀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我的醫生是機器人 </dc:title>
  <dc:creator>User</dc:creator>
  <cp:lastModifiedBy>導師辦公室帳號</cp:lastModifiedBy>
  <cp:revision>16</cp:revision>
  <dcterms:created xsi:type="dcterms:W3CDTF">2017-03-14T08:03:05Z</dcterms:created>
  <dcterms:modified xsi:type="dcterms:W3CDTF">2017-03-20T01:35:31Z</dcterms:modified>
</cp:coreProperties>
</file>