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9" d="100"/>
          <a:sy n="79" d="100"/>
        </p:scale>
        <p:origin x="-1536"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標題 28"/>
          <p:cNvSpPr>
            <a:spLocks noGrp="1"/>
          </p:cNvSpPr>
          <p:nvPr>
            <p:ph type="ctrTitle"/>
          </p:nvPr>
        </p:nvSpPr>
        <p:spPr>
          <a:xfrm>
            <a:off x="381000" y="4853411"/>
            <a:ext cx="8458200" cy="1222375"/>
          </a:xfrm>
        </p:spPr>
        <p:txBody>
          <a:bodyPr anchor="t"/>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16" name="日期版面配置區 15"/>
          <p:cNvSpPr>
            <a:spLocks noGrp="1"/>
          </p:cNvSpPr>
          <p:nvPr>
            <p:ph type="dt" sz="half" idx="10"/>
          </p:nvPr>
        </p:nvSpPr>
        <p:spPr/>
        <p:txBody>
          <a:bodyPr/>
          <a:lstStyle/>
          <a:p>
            <a:fld id="{2245A127-86E1-4267-94AB-C8F933CF9221}" type="datetimeFigureOut">
              <a:rPr lang="zh-TW" altLang="en-US" smtClean="0"/>
              <a:t>2016/12/22</a:t>
            </a:fld>
            <a:endParaRPr lang="zh-TW" altLang="en-US"/>
          </a:p>
        </p:txBody>
      </p:sp>
      <p:sp>
        <p:nvSpPr>
          <p:cNvPr id="2" name="頁尾版面配置區 1"/>
          <p:cNvSpPr>
            <a:spLocks noGrp="1"/>
          </p:cNvSpPr>
          <p:nvPr>
            <p:ph type="ftr" sz="quarter" idx="11"/>
          </p:nvPr>
        </p:nvSpPr>
        <p:spPr/>
        <p:txBody>
          <a:bodyPr/>
          <a:lstStyle/>
          <a:p>
            <a:endParaRPr lang="zh-TW" altLang="en-US"/>
          </a:p>
        </p:txBody>
      </p:sp>
      <p:sp>
        <p:nvSpPr>
          <p:cNvPr id="15" name="投影片編號版面配置區 14"/>
          <p:cNvSpPr>
            <a:spLocks noGrp="1"/>
          </p:cNvSpPr>
          <p:nvPr>
            <p:ph type="sldNum" sz="quarter" idx="12"/>
          </p:nvPr>
        </p:nvSpPr>
        <p:spPr>
          <a:xfrm>
            <a:off x="8229600" y="6473952"/>
            <a:ext cx="758952" cy="246888"/>
          </a:xfrm>
        </p:spPr>
        <p:txBody>
          <a:bodyPr/>
          <a:lstStyle/>
          <a:p>
            <a:fld id="{55235F0F-6800-443F-AD5D-A42C72DE4629}"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2245A127-86E1-4267-94AB-C8F933CF9221}" type="datetimeFigureOut">
              <a:rPr lang="zh-TW" altLang="en-US" smtClean="0"/>
              <a:t>2016/12/22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5235F0F-6800-443F-AD5D-A42C72DE4629}"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549276"/>
            <a:ext cx="18288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549276"/>
            <a:ext cx="62484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2245A127-86E1-4267-94AB-C8F933CF9221}" type="datetimeFigureOut">
              <a:rPr lang="zh-TW" altLang="en-US" smtClean="0"/>
              <a:t>2016/12/22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5235F0F-6800-443F-AD5D-A42C72DE4629}"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2" name="標題 21"/>
          <p:cNvSpPr>
            <a:spLocks noGrp="1"/>
          </p:cNvSpPr>
          <p:nvPr>
            <p:ph type="title"/>
          </p:nvPr>
        </p:nvSpPr>
        <p:spPr/>
        <p:txBody>
          <a:bodyPr/>
          <a:lstStyle/>
          <a:p>
            <a:r>
              <a:rPr kumimoji="0" lang="zh-TW" altLang="en-US" smtClean="0"/>
              <a:t>按一下以編輯母片標題樣式</a:t>
            </a:r>
            <a:endParaRPr kumimoji="0" lang="en-US"/>
          </a:p>
        </p:txBody>
      </p:sp>
      <p:sp>
        <p:nvSpPr>
          <p:cNvPr id="27" name="內容版面配置區 26"/>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日期版面配置區 24"/>
          <p:cNvSpPr>
            <a:spLocks noGrp="1"/>
          </p:cNvSpPr>
          <p:nvPr>
            <p:ph type="dt" sz="half" idx="10"/>
          </p:nvPr>
        </p:nvSpPr>
        <p:spPr/>
        <p:txBody>
          <a:bodyPr/>
          <a:lstStyle/>
          <a:p>
            <a:fld id="{2245A127-86E1-4267-94AB-C8F933CF9221}" type="datetimeFigureOut">
              <a:rPr lang="zh-TW" altLang="en-US" smtClean="0"/>
              <a:t>2016/12/22</a:t>
            </a:fld>
            <a:endParaRPr lang="zh-TW" altLang="en-US"/>
          </a:p>
        </p:txBody>
      </p:sp>
      <p:sp>
        <p:nvSpPr>
          <p:cNvPr id="19" name="頁尾版面配置區 18"/>
          <p:cNvSpPr>
            <a:spLocks noGrp="1"/>
          </p:cNvSpPr>
          <p:nvPr>
            <p:ph type="ftr" sz="quarter" idx="11"/>
          </p:nvPr>
        </p:nvSpPr>
        <p:spPr>
          <a:xfrm>
            <a:off x="3581400" y="76200"/>
            <a:ext cx="2895600" cy="288925"/>
          </a:xfrm>
        </p:spPr>
        <p:txBody>
          <a:bodyPr/>
          <a:lstStyle/>
          <a:p>
            <a:endParaRPr lang="zh-TW" altLang="en-US"/>
          </a:p>
        </p:txBody>
      </p:sp>
      <p:sp>
        <p:nvSpPr>
          <p:cNvPr id="16" name="投影片編號版面配置區 15"/>
          <p:cNvSpPr>
            <a:spLocks noGrp="1"/>
          </p:cNvSpPr>
          <p:nvPr>
            <p:ph type="sldNum" sz="quarter" idx="12"/>
          </p:nvPr>
        </p:nvSpPr>
        <p:spPr>
          <a:xfrm>
            <a:off x="8229600" y="6473952"/>
            <a:ext cx="758952" cy="246888"/>
          </a:xfrm>
        </p:spPr>
        <p:txBody>
          <a:bodyPr/>
          <a:lstStyle/>
          <a:p>
            <a:fld id="{55235F0F-6800-443F-AD5D-A42C72DE4629}"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2"/>
      </p:bgRef>
    </p:bg>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文字版面配置區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19" name="日期版面配置區 18"/>
          <p:cNvSpPr>
            <a:spLocks noGrp="1"/>
          </p:cNvSpPr>
          <p:nvPr>
            <p:ph type="dt" sz="half" idx="10"/>
          </p:nvPr>
        </p:nvSpPr>
        <p:spPr/>
        <p:txBody>
          <a:bodyPr/>
          <a:lstStyle/>
          <a:p>
            <a:fld id="{2245A127-86E1-4267-94AB-C8F933CF9221}" type="datetimeFigureOut">
              <a:rPr lang="zh-TW" altLang="en-US" smtClean="0"/>
              <a:t>2016/12/22</a:t>
            </a:fld>
            <a:endParaRPr lang="zh-TW" altLang="en-US"/>
          </a:p>
        </p:txBody>
      </p:sp>
      <p:sp>
        <p:nvSpPr>
          <p:cNvPr id="11" name="頁尾版面配置區 10"/>
          <p:cNvSpPr>
            <a:spLocks noGrp="1"/>
          </p:cNvSpPr>
          <p:nvPr>
            <p:ph type="ftr" sz="quarter" idx="11"/>
          </p:nvPr>
        </p:nvSpPr>
        <p:spPr/>
        <p:txBody>
          <a:bodyPr/>
          <a:lstStyle/>
          <a:p>
            <a:endParaRPr lang="zh-TW" altLang="en-US"/>
          </a:p>
        </p:txBody>
      </p:sp>
      <p:sp>
        <p:nvSpPr>
          <p:cNvPr id="16" name="投影片編號版面配置區 15"/>
          <p:cNvSpPr>
            <a:spLocks noGrp="1"/>
          </p:cNvSpPr>
          <p:nvPr>
            <p:ph type="sldNum" sz="quarter" idx="12"/>
          </p:nvPr>
        </p:nvSpPr>
        <p:spPr/>
        <p:txBody>
          <a:bodyPr/>
          <a:lstStyle/>
          <a:p>
            <a:fld id="{55235F0F-6800-443F-AD5D-A42C72DE4629}" type="slidenum">
              <a:rPr lang="zh-TW" altLang="en-US" smtClean="0"/>
              <a:t>‹#›</a:t>
            </a:fld>
            <a:endParaRPr lang="zh-TW" altLang="en-US"/>
          </a:p>
        </p:txBody>
      </p:sp>
      <p:sp>
        <p:nvSpPr>
          <p:cNvPr id="8" name="標題 7"/>
          <p:cNvSpPr>
            <a:spLocks noGrp="1"/>
          </p:cNvSpPr>
          <p:nvPr>
            <p:ph type="title"/>
          </p:nvPr>
        </p:nvSpPr>
        <p:spPr>
          <a:xfrm>
            <a:off x="180475" y="2947085"/>
            <a:ext cx="8686800" cy="1184825"/>
          </a:xfrm>
        </p:spPr>
        <p:txBody>
          <a:bodyPr rtlCol="0" anchor="t"/>
          <a:lstStyle>
            <a:lvl1pPr algn="r">
              <a:defRPr/>
            </a:lvl1pPr>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0" name="標題 19"/>
          <p:cNvSpPr>
            <a:spLocks noGrp="1"/>
          </p:cNvSpPr>
          <p:nvPr>
            <p:ph type="title"/>
          </p:nvPr>
        </p:nvSpPr>
        <p:spPr>
          <a:xfrm>
            <a:off x="301752" y="457200"/>
            <a:ext cx="8686800" cy="841248"/>
          </a:xfrm>
        </p:spPr>
        <p:txBody>
          <a:bodyPr/>
          <a:lstStyle/>
          <a:p>
            <a:r>
              <a:rPr kumimoji="0" lang="zh-TW" altLang="en-US" smtClean="0"/>
              <a:t>按一下以編輯母片標題樣式</a:t>
            </a:r>
            <a:endParaRPr kumimoji="0" lang="en-US"/>
          </a:p>
        </p:txBody>
      </p:sp>
      <p:sp>
        <p:nvSpPr>
          <p:cNvPr id="14" name="內容版面配置區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1" name="日期版面配置區 20"/>
          <p:cNvSpPr>
            <a:spLocks noGrp="1"/>
          </p:cNvSpPr>
          <p:nvPr>
            <p:ph type="dt" sz="half" idx="10"/>
          </p:nvPr>
        </p:nvSpPr>
        <p:spPr/>
        <p:txBody>
          <a:bodyPr/>
          <a:lstStyle/>
          <a:p>
            <a:fld id="{2245A127-86E1-4267-94AB-C8F933CF9221}" type="datetimeFigureOut">
              <a:rPr lang="zh-TW" altLang="en-US" smtClean="0"/>
              <a:t>2016/12/22</a:t>
            </a:fld>
            <a:endParaRPr lang="zh-TW" altLang="en-US"/>
          </a:p>
        </p:txBody>
      </p:sp>
      <p:sp>
        <p:nvSpPr>
          <p:cNvPr id="10" name="頁尾版面配置區 9"/>
          <p:cNvSpPr>
            <a:spLocks noGrp="1"/>
          </p:cNvSpPr>
          <p:nvPr>
            <p:ph type="ftr" sz="quarter" idx="11"/>
          </p:nvPr>
        </p:nvSpPr>
        <p:spPr/>
        <p:txBody>
          <a:bodyPr/>
          <a:lstStyle/>
          <a:p>
            <a:endParaRPr lang="zh-TW" altLang="en-US"/>
          </a:p>
        </p:txBody>
      </p:sp>
      <p:sp>
        <p:nvSpPr>
          <p:cNvPr id="31" name="投影片編號版面配置區 30"/>
          <p:cNvSpPr>
            <a:spLocks noGrp="1"/>
          </p:cNvSpPr>
          <p:nvPr>
            <p:ph type="sldNum" sz="quarter" idx="12"/>
          </p:nvPr>
        </p:nvSpPr>
        <p:spPr/>
        <p:txBody>
          <a:bodyPr/>
          <a:lstStyle/>
          <a:p>
            <a:fld id="{55235F0F-6800-443F-AD5D-A42C72DE4629}"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9" name="標題 28"/>
          <p:cNvSpPr>
            <a:spLocks noGrp="1"/>
          </p:cNvSpPr>
          <p:nvPr>
            <p:ph type="title"/>
          </p:nvPr>
        </p:nvSpPr>
        <p:spPr>
          <a:xfrm>
            <a:off x="304800" y="5410200"/>
            <a:ext cx="8610600" cy="882650"/>
          </a:xfrm>
        </p:spPr>
        <p:txBody>
          <a:bodyPr anchor="ctr"/>
          <a:lstStyle>
            <a:lvl1pPr>
              <a:defRPr/>
            </a:lvl1p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25" name="文字版面配置區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內容版面配置區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8" name="內容版面配置區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0"/>
          </p:nvPr>
        </p:nvSpPr>
        <p:spPr/>
        <p:txBody>
          <a:bodyPr/>
          <a:lstStyle/>
          <a:p>
            <a:fld id="{2245A127-86E1-4267-94AB-C8F933CF9221}" type="datetimeFigureOut">
              <a:rPr lang="zh-TW" altLang="en-US" smtClean="0"/>
              <a:t>2016/12/22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229600" y="6477000"/>
            <a:ext cx="762000" cy="246888"/>
          </a:xfrm>
        </p:spPr>
        <p:txBody>
          <a:bodyPr/>
          <a:lstStyle/>
          <a:p>
            <a:fld id="{55235F0F-6800-443F-AD5D-A42C72DE4629}" type="slidenum">
              <a:rPr lang="zh-TW" altLang="en-US" smtClean="0"/>
              <a:t>‹#›</a:t>
            </a:fld>
            <a:endParaRPr lang="zh-TW" altLang="en-US"/>
          </a:p>
        </p:txBody>
      </p:sp>
      <p:sp>
        <p:nvSpPr>
          <p:cNvPr id="11" name="直線接點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0" name="標題 29"/>
          <p:cNvSpPr>
            <a:spLocks noGrp="1"/>
          </p:cNvSpPr>
          <p:nvPr>
            <p:ph type="title"/>
          </p:nvPr>
        </p:nvSpPr>
        <p:spPr>
          <a:xfrm>
            <a:off x="301752" y="457200"/>
            <a:ext cx="8686800" cy="841248"/>
          </a:xfrm>
        </p:spPr>
        <p:txBody>
          <a:body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2245A127-86E1-4267-94AB-C8F933CF9221}" type="datetimeFigureOut">
              <a:rPr lang="zh-TW" altLang="en-US" smtClean="0"/>
              <a:t>2016/12/22</a:t>
            </a:fld>
            <a:endParaRPr lang="zh-TW" altLang="en-US"/>
          </a:p>
        </p:txBody>
      </p:sp>
      <p:sp>
        <p:nvSpPr>
          <p:cNvPr id="21" name="頁尾版面配置區 20"/>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5235F0F-6800-443F-AD5D-A42C72DE4629}"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2245A127-86E1-4267-94AB-C8F933CF9221}" type="datetimeFigureOut">
              <a:rPr lang="zh-TW" altLang="en-US" smtClean="0"/>
              <a:t>2016/12/22</a:t>
            </a:fld>
            <a:endParaRPr lang="zh-TW" altLang="en-US"/>
          </a:p>
        </p:txBody>
      </p:sp>
      <p:sp>
        <p:nvSpPr>
          <p:cNvPr id="24" name="頁尾版面配置區 23"/>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5235F0F-6800-443F-AD5D-A42C72DE4629}"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直線接點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標題 11"/>
          <p:cNvSpPr>
            <a:spLocks noGrp="1"/>
          </p:cNvSpPr>
          <p:nvPr>
            <p:ph type="title"/>
          </p:nvPr>
        </p:nvSpPr>
        <p:spPr>
          <a:xfrm>
            <a:off x="457200" y="5486400"/>
            <a:ext cx="8458200" cy="520700"/>
          </a:xfrm>
        </p:spPr>
        <p:txBody>
          <a:bodyPr anchor="ctr"/>
          <a:lstStyle>
            <a:lvl1pPr algn="l">
              <a:buNone/>
              <a:defRPr sz="2000" b="1"/>
            </a:lvl1pPr>
          </a:lstStyle>
          <a:p>
            <a:r>
              <a:rPr kumimoji="0" lang="zh-TW" altLang="en-US" smtClean="0"/>
              <a:t>按一下以編輯母片標題樣式</a:t>
            </a:r>
            <a:endParaRPr kumimoji="0" lang="en-US"/>
          </a:p>
        </p:txBody>
      </p:sp>
      <p:sp>
        <p:nvSpPr>
          <p:cNvPr id="26" name="文字版面配置區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14" name="內容版面配置區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日期版面配置區 24"/>
          <p:cNvSpPr>
            <a:spLocks noGrp="1"/>
          </p:cNvSpPr>
          <p:nvPr>
            <p:ph type="dt" sz="half" idx="10"/>
          </p:nvPr>
        </p:nvSpPr>
        <p:spPr/>
        <p:txBody>
          <a:bodyPr/>
          <a:lstStyle/>
          <a:p>
            <a:fld id="{2245A127-86E1-4267-94AB-C8F933CF9221}" type="datetimeFigureOut">
              <a:rPr lang="zh-TW" altLang="en-US" smtClean="0"/>
              <a:t>2016/12/22</a:t>
            </a:fld>
            <a:endParaRPr lang="zh-TW" altLang="en-US"/>
          </a:p>
        </p:txBody>
      </p:sp>
      <p:sp>
        <p:nvSpPr>
          <p:cNvPr id="29" name="頁尾版面配置區 28"/>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5235F0F-6800-443F-AD5D-A42C72DE4629}"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3" name="圖片版面配置區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zh-TW" altLang="en-US" smtClean="0"/>
              <a:t>按一下圖示以新增圖片</a:t>
            </a:r>
            <a:endParaRPr kumimoji="0" lang="en-US" dirty="0"/>
          </a:p>
        </p:txBody>
      </p:sp>
      <p:sp>
        <p:nvSpPr>
          <p:cNvPr id="7" name="日期版面配置區 6"/>
          <p:cNvSpPr>
            <a:spLocks noGrp="1"/>
          </p:cNvSpPr>
          <p:nvPr>
            <p:ph type="dt" sz="half" idx="10"/>
          </p:nvPr>
        </p:nvSpPr>
        <p:spPr/>
        <p:txBody>
          <a:bodyPr/>
          <a:lstStyle/>
          <a:p>
            <a:fld id="{2245A127-86E1-4267-94AB-C8F933CF9221}" type="datetimeFigureOut">
              <a:rPr lang="zh-TW" altLang="en-US" smtClean="0"/>
              <a:t>2016/12/22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31" name="投影片編號版面配置區 30"/>
          <p:cNvSpPr>
            <a:spLocks noGrp="1"/>
          </p:cNvSpPr>
          <p:nvPr>
            <p:ph type="sldNum" sz="quarter" idx="12"/>
          </p:nvPr>
        </p:nvSpPr>
        <p:spPr/>
        <p:txBody>
          <a:bodyPr/>
          <a:lstStyle/>
          <a:p>
            <a:fld id="{55235F0F-6800-443F-AD5D-A42C72DE4629}" type="slidenum">
              <a:rPr lang="zh-TW" altLang="en-US" smtClean="0"/>
              <a:t>‹#›</a:t>
            </a:fld>
            <a:endParaRPr lang="zh-TW" altLang="en-US"/>
          </a:p>
        </p:txBody>
      </p:sp>
      <p:sp>
        <p:nvSpPr>
          <p:cNvPr id="17" name="標題 16"/>
          <p:cNvSpPr>
            <a:spLocks noGrp="1"/>
          </p:cNvSpPr>
          <p:nvPr>
            <p:ph type="title"/>
          </p:nvPr>
        </p:nvSpPr>
        <p:spPr>
          <a:xfrm>
            <a:off x="381000" y="4993760"/>
            <a:ext cx="5867400" cy="522288"/>
          </a:xfrm>
        </p:spPr>
        <p:txBody>
          <a:bodyPr anchor="ctr"/>
          <a:lstStyle>
            <a:lvl1pPr algn="l">
              <a:buNone/>
              <a:defRPr sz="2000" b="1"/>
            </a:lvl1pPr>
          </a:lstStyle>
          <a:p>
            <a:r>
              <a:rPr kumimoji="0" lang="zh-TW" altLang="en-US" smtClean="0"/>
              <a:t>按一下以編輯母片標題樣式</a:t>
            </a:r>
            <a:endParaRPr kumimoji="0" lang="en-US"/>
          </a:p>
        </p:txBody>
      </p:sp>
      <p:sp>
        <p:nvSpPr>
          <p:cNvPr id="26" name="文字版面配置區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文字版面配置區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1" name="日期版面配置區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245A127-86E1-4267-94AB-C8F933CF9221}" type="datetimeFigureOut">
              <a:rPr lang="zh-TW" altLang="en-US" smtClean="0"/>
              <a:t>2016/12/22</a:t>
            </a:fld>
            <a:endParaRPr lang="zh-TW" altLang="en-US"/>
          </a:p>
        </p:txBody>
      </p:sp>
      <p:sp>
        <p:nvSpPr>
          <p:cNvPr id="28" name="頁尾版面配置區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zh-TW" altLang="en-US"/>
          </a:p>
        </p:txBody>
      </p:sp>
      <p:sp>
        <p:nvSpPr>
          <p:cNvPr id="5" name="投影片編號版面配置區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5235F0F-6800-443F-AD5D-A42C72DE4629}" type="slidenum">
              <a:rPr lang="zh-TW" altLang="en-US" smtClean="0"/>
              <a:t>‹#›</a:t>
            </a:fld>
            <a:endParaRPr lang="zh-TW" altLang="en-US"/>
          </a:p>
        </p:txBody>
      </p:sp>
      <p:sp>
        <p:nvSpPr>
          <p:cNvPr id="10" name="標題版面配置區 9"/>
          <p:cNvSpPr>
            <a:spLocks noGrp="1"/>
          </p:cNvSpPr>
          <p:nvPr>
            <p:ph type="title"/>
          </p:nvPr>
        </p:nvSpPr>
        <p:spPr>
          <a:xfrm>
            <a:off x="304800" y="457200"/>
            <a:ext cx="8686800" cy="8382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9" name="直線接點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直線接點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aerrr1.pixnet.net/blog/post/29345329-%E3%80%90%E5%8F%B0%E5%8C%97%E3%80%91%E5%8C%97%E6%8A%95%E5%90%8D%E7%89%A9%E3%80%82%E6%BB%BF%E4%BE%86%E6%BA%AB%E6%B3%89%E6%8B%89%E9%BA%B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tpml.edu.tw/ct.asp?mp=104021&amp;xItem=1140676&amp;CtNode=3362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acebook.com/beitouhotspringmuseum" TargetMode="External"/><Relationship Id="rId2" Type="http://schemas.openxmlformats.org/officeDocument/2006/relationships/hyperlink" Target="http://beitoumuseum.taipei.gov.tw/"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ketagalan.taipei.gov.t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vr.taipeitravel.ne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beitoumuseum.org.tw/index.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57158" y="3857628"/>
            <a:ext cx="8458200" cy="1222375"/>
          </a:xfrm>
        </p:spPr>
        <p:txBody>
          <a:bodyPr>
            <a:normAutofit/>
          </a:bodyPr>
          <a:lstStyle/>
          <a:p>
            <a:r>
              <a:rPr lang="zh-TW" altLang="en-US" sz="5400" dirty="0" smtClean="0"/>
              <a:t>台灣景點</a:t>
            </a:r>
            <a:endParaRPr lang="zh-TW" altLang="en-US" sz="5400" dirty="0"/>
          </a:p>
        </p:txBody>
      </p:sp>
      <p:sp>
        <p:nvSpPr>
          <p:cNvPr id="3" name="副標題 2"/>
          <p:cNvSpPr>
            <a:spLocks noGrp="1"/>
          </p:cNvSpPr>
          <p:nvPr>
            <p:ph type="subTitle" idx="1"/>
          </p:nvPr>
        </p:nvSpPr>
        <p:spPr>
          <a:xfrm>
            <a:off x="285720" y="2857496"/>
            <a:ext cx="8458200" cy="914400"/>
          </a:xfrm>
        </p:spPr>
        <p:txBody>
          <a:bodyPr>
            <a:noAutofit/>
          </a:bodyPr>
          <a:lstStyle/>
          <a:p>
            <a:r>
              <a:rPr lang="zh-TW" altLang="en-US" sz="2000" dirty="0" smtClean="0"/>
              <a:t>多三壹</a:t>
            </a:r>
            <a:endParaRPr lang="en-US" altLang="zh-TW" sz="2000" dirty="0" smtClean="0"/>
          </a:p>
          <a:p>
            <a:r>
              <a:rPr lang="zh-TW" altLang="en-US" sz="2000" dirty="0"/>
              <a:t>陳竹</a:t>
            </a:r>
            <a:r>
              <a:rPr lang="zh-TW" altLang="en-US" sz="2000" dirty="0" smtClean="0"/>
              <a:t>余</a:t>
            </a:r>
            <a:endParaRPr lang="en-US" altLang="zh-TW" sz="2000" dirty="0" smtClean="0"/>
          </a:p>
          <a:p>
            <a:r>
              <a:rPr lang="zh-TW" altLang="en-US" sz="2000" dirty="0"/>
              <a:t>黃睦</a:t>
            </a:r>
            <a:r>
              <a:rPr lang="zh-TW" altLang="en-US" sz="2000" dirty="0" smtClean="0"/>
              <a:t>晴</a:t>
            </a:r>
            <a:endParaRPr lang="en-US" altLang="zh-TW" sz="2000" dirty="0" smtClean="0"/>
          </a:p>
          <a:p>
            <a:r>
              <a:rPr lang="zh-TW" altLang="en-US" sz="2000" dirty="0"/>
              <a:t>徐</a:t>
            </a:r>
            <a:r>
              <a:rPr lang="zh-TW" altLang="en-US" sz="2000" dirty="0" smtClean="0"/>
              <a:t>唯真</a:t>
            </a:r>
            <a:endParaRPr lang="en-US" altLang="zh-TW" sz="2000" dirty="0" smtClean="0"/>
          </a:p>
          <a:p>
            <a:r>
              <a:rPr lang="zh-TW" altLang="en-US" sz="2000" dirty="0" smtClean="0"/>
              <a:t>陳俐安</a:t>
            </a:r>
            <a:endParaRPr lang="en-US" altLang="zh-TW" sz="2000"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8.</a:t>
            </a:r>
            <a:r>
              <a:rPr lang="zh-TW" altLang="en-US" b="1" dirty="0" smtClean="0"/>
              <a:t>千禧</a:t>
            </a:r>
            <a:r>
              <a:rPr lang="zh-TW" altLang="en-US" b="1" dirty="0" smtClean="0"/>
              <a:t>湯</a:t>
            </a:r>
            <a:endParaRPr lang="zh-TW" altLang="en-US" dirty="0"/>
          </a:p>
        </p:txBody>
      </p:sp>
      <p:sp>
        <p:nvSpPr>
          <p:cNvPr id="3" name="內容版面配置區 2"/>
          <p:cNvSpPr>
            <a:spLocks noGrp="1"/>
          </p:cNvSpPr>
          <p:nvPr>
            <p:ph idx="1"/>
          </p:nvPr>
        </p:nvSpPr>
        <p:spPr/>
        <p:txBody>
          <a:bodyPr/>
          <a:lstStyle/>
          <a:p>
            <a:r>
              <a:rPr lang="zh-TW" altLang="en-US" dirty="0" smtClean="0"/>
              <a:t>鄰近</a:t>
            </a:r>
            <a:r>
              <a:rPr lang="zh-TW" altLang="en-US" dirty="0" smtClean="0"/>
              <a:t>捷運新北投站的千禧湯，為北投溪流護岸的露天溫泉</a:t>
            </a:r>
          </a:p>
          <a:p>
            <a:r>
              <a:rPr lang="zh-TW" altLang="en-US" dirty="0" smtClean="0"/>
              <a:t>目前闢建的露天溫泉浴池計有六池，分別為二池熱水池，水溫介於</a:t>
            </a:r>
            <a:r>
              <a:rPr lang="en-US" altLang="zh-TW" dirty="0" smtClean="0"/>
              <a:t>50</a:t>
            </a:r>
            <a:r>
              <a:rPr lang="zh-TW" altLang="en-US" dirty="0" smtClean="0"/>
              <a:t>度至</a:t>
            </a:r>
            <a:r>
              <a:rPr lang="en-US" altLang="zh-TW" dirty="0" smtClean="0"/>
              <a:t>60</a:t>
            </a:r>
            <a:r>
              <a:rPr lang="zh-TW" altLang="en-US" dirty="0" smtClean="0"/>
              <a:t>度之間</a:t>
            </a:r>
          </a:p>
          <a:p>
            <a:r>
              <a:rPr lang="zh-TW" altLang="en-US" dirty="0" smtClean="0"/>
              <a:t>其中一池是按摩池，另外三池為溫水池，一池為冷池，還新闢了沿溪棧道</a:t>
            </a:r>
          </a:p>
          <a:p>
            <a:r>
              <a:rPr lang="zh-TW" altLang="en-US" dirty="0" smtClean="0"/>
              <a:t>需自備泳衣才能入</a:t>
            </a:r>
            <a:r>
              <a:rPr lang="zh-TW" altLang="en-US" dirty="0" smtClean="0"/>
              <a:t>池</a:t>
            </a:r>
            <a:endParaRPr lang="zh-TW" altLang="en-US" dirty="0" smtClean="0"/>
          </a:p>
        </p:txBody>
      </p:sp>
      <p:pic>
        <p:nvPicPr>
          <p:cNvPr id="4" name="圖片 3" descr="1380642605-2834005110.jpg"/>
          <p:cNvPicPr>
            <a:picLocks noChangeAspect="1"/>
          </p:cNvPicPr>
          <p:nvPr/>
        </p:nvPicPr>
        <p:blipFill>
          <a:blip r:embed="rId2"/>
          <a:stretch>
            <a:fillRect/>
          </a:stretch>
        </p:blipFill>
        <p:spPr>
          <a:xfrm>
            <a:off x="5643570" y="4286256"/>
            <a:ext cx="3238524" cy="242889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9.</a:t>
            </a:r>
            <a:r>
              <a:rPr lang="zh-TW" altLang="en-US" b="1" dirty="0" smtClean="0"/>
              <a:t>北投滿來溫泉</a:t>
            </a:r>
            <a:r>
              <a:rPr lang="zh-TW" altLang="en-US" b="1" dirty="0" smtClean="0"/>
              <a:t>拉麵</a:t>
            </a:r>
            <a:endParaRPr lang="zh-TW" altLang="en-US" dirty="0"/>
          </a:p>
        </p:txBody>
      </p:sp>
      <p:sp>
        <p:nvSpPr>
          <p:cNvPr id="3" name="內容版面配置區 2"/>
          <p:cNvSpPr>
            <a:spLocks noGrp="1"/>
          </p:cNvSpPr>
          <p:nvPr>
            <p:ph idx="1"/>
          </p:nvPr>
        </p:nvSpPr>
        <p:spPr/>
        <p:txBody>
          <a:bodyPr/>
          <a:lstStyle/>
          <a:p>
            <a:r>
              <a:rPr lang="zh-TW" altLang="en-US" dirty="0" smtClean="0"/>
              <a:t>具</a:t>
            </a:r>
            <a:r>
              <a:rPr lang="zh-TW" altLang="en-US" dirty="0" smtClean="0"/>
              <a:t>本土特色的拉麵店，客人絡繹不絕，拉麵價位在</a:t>
            </a:r>
            <a:r>
              <a:rPr lang="en-US" altLang="zh-TW" dirty="0" smtClean="0"/>
              <a:t>110~200</a:t>
            </a:r>
            <a:r>
              <a:rPr lang="zh-TW" altLang="en-US" dirty="0" smtClean="0"/>
              <a:t>元</a:t>
            </a:r>
          </a:p>
          <a:p>
            <a:r>
              <a:rPr lang="zh-TW" altLang="en-US" dirty="0" smtClean="0"/>
              <a:t>主要分有青春拉麵、叉燒拉麵、什錦拉麵，偏台式風味，還有提供各式小菜</a:t>
            </a:r>
          </a:p>
          <a:p>
            <a:r>
              <a:rPr lang="zh-TW" altLang="en-US" b="1" dirty="0" smtClean="0">
                <a:hlinkClick r:id="rId2"/>
              </a:rPr>
              <a:t>點我看ㄚ兔的滿來溫泉拉麵食</a:t>
            </a:r>
            <a:r>
              <a:rPr lang="zh-TW" altLang="en-US" b="1" dirty="0" smtClean="0">
                <a:hlinkClick r:id="rId2"/>
              </a:rPr>
              <a:t>記</a:t>
            </a:r>
            <a:endParaRPr lang="zh-TW" altLang="en-US" dirty="0" smtClean="0"/>
          </a:p>
        </p:txBody>
      </p:sp>
      <p:pic>
        <p:nvPicPr>
          <p:cNvPr id="4" name="圖片 3" descr="1380642354-2298433186.jpg"/>
          <p:cNvPicPr>
            <a:picLocks noChangeAspect="1"/>
          </p:cNvPicPr>
          <p:nvPr/>
        </p:nvPicPr>
        <p:blipFill>
          <a:blip r:embed="rId3"/>
          <a:stretch>
            <a:fillRect/>
          </a:stretch>
        </p:blipFill>
        <p:spPr>
          <a:xfrm>
            <a:off x="4786314" y="4286256"/>
            <a:ext cx="3286148" cy="24646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北投景點</a:t>
            </a:r>
            <a:endParaRPr lang="zh-TW" altLang="en-US" dirty="0"/>
          </a:p>
        </p:txBody>
      </p:sp>
      <p:sp>
        <p:nvSpPr>
          <p:cNvPr id="3" name="內容版面配置區 2"/>
          <p:cNvSpPr>
            <a:spLocks noGrp="1"/>
          </p:cNvSpPr>
          <p:nvPr>
            <p:ph idx="1"/>
          </p:nvPr>
        </p:nvSpPr>
        <p:spPr/>
        <p:txBody>
          <a:bodyPr/>
          <a:lstStyle/>
          <a:p>
            <a:r>
              <a:rPr lang="zh-TW" altLang="en-US" dirty="0" smtClean="0"/>
              <a:t>北投旅遊景點資訊</a:t>
            </a:r>
            <a:r>
              <a:rPr lang="zh-TW" altLang="en-US" dirty="0" smtClean="0"/>
              <a:t>有</a:t>
            </a:r>
            <a:r>
              <a:rPr lang="en-US" altLang="zh-TW" dirty="0" smtClean="0"/>
              <a:t>:</a:t>
            </a:r>
            <a:r>
              <a:rPr lang="zh-TW" altLang="en-US" dirty="0" smtClean="0"/>
              <a:t>北投</a:t>
            </a:r>
            <a:r>
              <a:rPr lang="zh-TW" altLang="en-US" dirty="0" smtClean="0"/>
              <a:t>公園、北投圖書館、北投溫泉博物館、凱達格蘭文物</a:t>
            </a:r>
            <a:r>
              <a:rPr lang="zh-TW" altLang="en-US" dirty="0" smtClean="0"/>
              <a:t>館、梅</a:t>
            </a:r>
            <a:r>
              <a:rPr lang="zh-TW" altLang="en-US" dirty="0" smtClean="0"/>
              <a:t>庭、地熱谷、北投文物館、千禧湯、滿來溫泉</a:t>
            </a:r>
            <a:r>
              <a:rPr lang="zh-TW" altLang="en-US" dirty="0" smtClean="0"/>
              <a:t>拉麵</a:t>
            </a:r>
            <a:endParaRPr lang="zh-TW" altLang="en-US" dirty="0" smtClean="0"/>
          </a:p>
          <a:p>
            <a:endParaRPr lang="zh-TW"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a:t>
            </a:r>
            <a:r>
              <a:rPr lang="zh-TW" altLang="en-US" dirty="0" smtClean="0"/>
              <a:t>北投公園</a:t>
            </a:r>
            <a:endParaRPr lang="zh-TW" altLang="en-US" dirty="0"/>
          </a:p>
        </p:txBody>
      </p:sp>
      <p:sp>
        <p:nvSpPr>
          <p:cNvPr id="3" name="內容版面配置區 2"/>
          <p:cNvSpPr>
            <a:spLocks noGrp="1"/>
          </p:cNvSpPr>
          <p:nvPr>
            <p:ph idx="1"/>
          </p:nvPr>
        </p:nvSpPr>
        <p:spPr/>
        <p:txBody>
          <a:bodyPr/>
          <a:lstStyle/>
          <a:p>
            <a:r>
              <a:rPr lang="zh-TW" altLang="en-US" dirty="0" smtClean="0"/>
              <a:t>北投公園建於</a:t>
            </a:r>
            <a:r>
              <a:rPr lang="en-US" altLang="zh-TW" dirty="0" smtClean="0"/>
              <a:t>1911</a:t>
            </a:r>
            <a:r>
              <a:rPr lang="zh-TW" altLang="en-US" dirty="0" smtClean="0"/>
              <a:t>年（明治</a:t>
            </a:r>
            <a:r>
              <a:rPr lang="en-US" altLang="zh-TW" dirty="0" smtClean="0"/>
              <a:t>44</a:t>
            </a:r>
            <a:r>
              <a:rPr lang="zh-TW" altLang="en-US" dirty="0" smtClean="0"/>
              <a:t>年），位於捷運新北投站對面，是整個北投溫泉的中心。公園順著北投溪兩岸建成，鳥語花香，渾然天成，公園兩旁溫泉館林立</a:t>
            </a:r>
            <a:endParaRPr lang="zh-TW" altLang="en-US" dirty="0" smtClean="0"/>
          </a:p>
        </p:txBody>
      </p:sp>
      <p:pic>
        <p:nvPicPr>
          <p:cNvPr id="4" name="圖片 3" descr="1380641150-1753860749.jpg"/>
          <p:cNvPicPr>
            <a:picLocks noChangeAspect="1"/>
          </p:cNvPicPr>
          <p:nvPr/>
        </p:nvPicPr>
        <p:blipFill>
          <a:blip r:embed="rId2"/>
          <a:stretch>
            <a:fillRect/>
          </a:stretch>
        </p:blipFill>
        <p:spPr>
          <a:xfrm>
            <a:off x="5715008" y="3071810"/>
            <a:ext cx="2571768" cy="342902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a:t>
            </a:r>
            <a:r>
              <a:rPr lang="zh-TW" altLang="en-US" b="1" dirty="0" smtClean="0"/>
              <a:t>臺北市立圖書館北投分</a:t>
            </a:r>
            <a:r>
              <a:rPr lang="zh-TW" altLang="en-US" b="1" dirty="0" smtClean="0"/>
              <a:t>館</a:t>
            </a:r>
            <a:r>
              <a:rPr lang="zh-TW" altLang="en-US" dirty="0" smtClean="0"/>
              <a:t/>
            </a:r>
            <a:br>
              <a:rPr lang="zh-TW" altLang="en-US" dirty="0" smtClean="0"/>
            </a:br>
            <a:endParaRPr lang="zh-TW" altLang="en-US" dirty="0"/>
          </a:p>
        </p:txBody>
      </p:sp>
      <p:sp>
        <p:nvSpPr>
          <p:cNvPr id="3" name="內容版面配置區 2"/>
          <p:cNvSpPr>
            <a:spLocks noGrp="1"/>
          </p:cNvSpPr>
          <p:nvPr>
            <p:ph idx="1"/>
          </p:nvPr>
        </p:nvSpPr>
        <p:spPr/>
        <p:txBody>
          <a:bodyPr>
            <a:normAutofit fontScale="77500" lnSpcReduction="20000"/>
          </a:bodyPr>
          <a:lstStyle/>
          <a:p>
            <a:r>
              <a:rPr lang="zh-TW" altLang="en-US" dirty="0" smtClean="0"/>
              <a:t>北投</a:t>
            </a:r>
            <a:r>
              <a:rPr lang="zh-TW" altLang="en-US" dirty="0" smtClean="0"/>
              <a:t>除了是知名的溫泉區，還擁有全臺灣第一座綠建築圖書館</a:t>
            </a:r>
          </a:p>
          <a:p>
            <a:r>
              <a:rPr lang="zh-TW" altLang="en-US" dirty="0" smtClean="0"/>
              <a:t>這座特別的圖書館就位在林木茂密、生態環境豐富的北投公園內，與溫泉博物館為</a:t>
            </a:r>
            <a:r>
              <a:rPr lang="zh-TW" altLang="en-US" dirty="0" smtClean="0"/>
              <a:t>鄰</a:t>
            </a:r>
            <a:endParaRPr lang="zh-TW" altLang="en-US" dirty="0" smtClean="0"/>
          </a:p>
          <a:p>
            <a:r>
              <a:rPr lang="zh-TW" altLang="en-US" dirty="0" smtClean="0"/>
              <a:t>門票資訊：免費</a:t>
            </a:r>
          </a:p>
          <a:p>
            <a:r>
              <a:rPr lang="zh-TW" altLang="en-US" dirty="0" smtClean="0"/>
              <a:t>營業時間：週二至週六：</a:t>
            </a:r>
            <a:r>
              <a:rPr lang="en-US" altLang="zh-TW" dirty="0" smtClean="0"/>
              <a:t>8:30-21:00</a:t>
            </a:r>
          </a:p>
          <a:p>
            <a:r>
              <a:rPr lang="zh-TW" altLang="en-US" dirty="0" smtClean="0"/>
              <a:t>　　　　　週日、週一：</a:t>
            </a:r>
            <a:r>
              <a:rPr lang="en-US" altLang="zh-TW" dirty="0" smtClean="0"/>
              <a:t>9:00-17:00</a:t>
            </a:r>
          </a:p>
          <a:p>
            <a:r>
              <a:rPr lang="zh-TW" altLang="en-US" dirty="0" smtClean="0"/>
              <a:t>經政府公告之放假日為休館日；每月第一個星期四為圖書整理清潔日，不對外開放</a:t>
            </a:r>
          </a:p>
          <a:p>
            <a:r>
              <a:rPr lang="zh-TW" altLang="en-US" dirty="0" smtClean="0"/>
              <a:t>電話：</a:t>
            </a:r>
            <a:r>
              <a:rPr lang="en-US" altLang="zh-TW" dirty="0" smtClean="0"/>
              <a:t>(02)2897-7682</a:t>
            </a:r>
          </a:p>
          <a:p>
            <a:r>
              <a:rPr lang="zh-TW" altLang="en-US" dirty="0" smtClean="0"/>
              <a:t>地址：台北市北投區光明路</a:t>
            </a:r>
            <a:r>
              <a:rPr lang="en-US" altLang="zh-TW" dirty="0" smtClean="0"/>
              <a:t>251</a:t>
            </a:r>
            <a:r>
              <a:rPr lang="zh-TW" altLang="en-US" dirty="0" smtClean="0"/>
              <a:t>號</a:t>
            </a:r>
          </a:p>
          <a:p>
            <a:r>
              <a:rPr lang="zh-TW" altLang="en-US" dirty="0" smtClean="0"/>
              <a:t>網站：</a:t>
            </a:r>
            <a:r>
              <a:rPr lang="zh-TW" altLang="en-US" dirty="0" smtClean="0">
                <a:hlinkClick r:id="rId2"/>
              </a:rPr>
              <a:t>台北市立圖書館</a:t>
            </a:r>
            <a:endParaRPr lang="zh-TW" altLang="en-US" dirty="0" smtClean="0"/>
          </a:p>
          <a:p>
            <a:endParaRPr lang="zh-TW" altLang="en-US" dirty="0"/>
          </a:p>
        </p:txBody>
      </p:sp>
      <p:pic>
        <p:nvPicPr>
          <p:cNvPr id="4" name="圖片 3" descr="1380641232-393821236.jpg"/>
          <p:cNvPicPr>
            <a:picLocks noChangeAspect="1"/>
          </p:cNvPicPr>
          <p:nvPr/>
        </p:nvPicPr>
        <p:blipFill>
          <a:blip r:embed="rId3"/>
          <a:stretch>
            <a:fillRect/>
          </a:stretch>
        </p:blipFill>
        <p:spPr>
          <a:xfrm>
            <a:off x="5500694" y="4429132"/>
            <a:ext cx="2983791" cy="223784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3.</a:t>
            </a:r>
            <a:r>
              <a:rPr lang="zh-TW" altLang="en-US" b="1" dirty="0" smtClean="0"/>
              <a:t>北投溫泉</a:t>
            </a:r>
            <a:r>
              <a:rPr lang="zh-TW" altLang="en-US" b="1" dirty="0" smtClean="0"/>
              <a:t>博物館</a:t>
            </a:r>
            <a:r>
              <a:rPr lang="zh-TW" altLang="en-US" dirty="0" smtClean="0"/>
              <a:t/>
            </a:r>
            <a:br>
              <a:rPr lang="zh-TW" altLang="en-US" dirty="0" smtClean="0"/>
            </a:br>
            <a:endParaRPr lang="zh-TW" altLang="en-US" dirty="0"/>
          </a:p>
        </p:txBody>
      </p:sp>
      <p:sp>
        <p:nvSpPr>
          <p:cNvPr id="3" name="內容版面配置區 2"/>
          <p:cNvSpPr>
            <a:spLocks noGrp="1"/>
          </p:cNvSpPr>
          <p:nvPr>
            <p:ph idx="1"/>
          </p:nvPr>
        </p:nvSpPr>
        <p:spPr/>
        <p:txBody>
          <a:bodyPr>
            <a:normAutofit fontScale="70000" lnSpcReduction="20000"/>
          </a:bodyPr>
          <a:lstStyle/>
          <a:p>
            <a:r>
              <a:rPr lang="zh-TW" altLang="en-US" dirty="0" smtClean="0"/>
              <a:t>大</a:t>
            </a:r>
            <a:r>
              <a:rPr lang="zh-TW" altLang="en-US" dirty="0" smtClean="0"/>
              <a:t>正</a:t>
            </a:r>
            <a:r>
              <a:rPr lang="en-US" altLang="zh-TW" dirty="0" smtClean="0"/>
              <a:t>2</a:t>
            </a:r>
            <a:r>
              <a:rPr lang="zh-TW" altLang="en-US" dirty="0" smtClean="0"/>
              <a:t>年（西元</a:t>
            </a:r>
            <a:r>
              <a:rPr lang="en-US" altLang="zh-TW" dirty="0" smtClean="0"/>
              <a:t>1913</a:t>
            </a:r>
            <a:r>
              <a:rPr lang="zh-TW" altLang="en-US" dirty="0" smtClean="0"/>
              <a:t>年</a:t>
            </a:r>
            <a:r>
              <a:rPr lang="en-US" altLang="zh-TW" dirty="0" smtClean="0"/>
              <a:t>/</a:t>
            </a:r>
            <a:r>
              <a:rPr lang="zh-TW" altLang="en-US" dirty="0" smtClean="0"/>
              <a:t>民國</a:t>
            </a:r>
            <a:r>
              <a:rPr lang="en-US" altLang="zh-TW" dirty="0" smtClean="0"/>
              <a:t>2</a:t>
            </a:r>
            <a:r>
              <a:rPr lang="zh-TW" altLang="en-US" dirty="0" smtClean="0"/>
              <a:t>年）</a:t>
            </a:r>
            <a:r>
              <a:rPr lang="en-US" altLang="zh-TW" dirty="0" smtClean="0"/>
              <a:t>6</a:t>
            </a:r>
            <a:r>
              <a:rPr lang="zh-TW" altLang="en-US" dirty="0" smtClean="0"/>
              <a:t>月，台北州廳運用了公共衛生的經費</a:t>
            </a:r>
            <a:r>
              <a:rPr lang="en-US" altLang="zh-TW" dirty="0" smtClean="0"/>
              <a:t>5</a:t>
            </a:r>
            <a:r>
              <a:rPr lang="zh-TW" altLang="en-US" dirty="0" smtClean="0"/>
              <a:t>萬</a:t>
            </a:r>
            <a:r>
              <a:rPr lang="en-US" altLang="zh-TW" dirty="0" smtClean="0"/>
              <a:t>6</a:t>
            </a:r>
            <a:r>
              <a:rPr lang="zh-TW" altLang="en-US" dirty="0" smtClean="0"/>
              <a:t>千餘元</a:t>
            </a:r>
          </a:p>
          <a:p>
            <a:r>
              <a:rPr lang="zh-TW" altLang="en-US" dirty="0" smtClean="0"/>
              <a:t>仿照日本靜岡縣伊豆山溫泉的方式，興建了北投溫泉公共浴場</a:t>
            </a:r>
          </a:p>
          <a:p>
            <a:r>
              <a:rPr lang="zh-TW" altLang="en-US" dirty="0" smtClean="0"/>
              <a:t>戰後，公共浴場因管理單位更迭，而終至荒廢，</a:t>
            </a:r>
            <a:r>
              <a:rPr lang="en-US" altLang="zh-TW" dirty="0" smtClean="0"/>
              <a:t>1998</a:t>
            </a:r>
            <a:r>
              <a:rPr lang="zh-TW" altLang="en-US" dirty="0" smtClean="0"/>
              <a:t>年</a:t>
            </a:r>
            <a:r>
              <a:rPr lang="en-US" altLang="zh-TW" dirty="0" smtClean="0"/>
              <a:t>10</a:t>
            </a:r>
            <a:r>
              <a:rPr lang="zh-TW" altLang="en-US" dirty="0" smtClean="0"/>
              <a:t>月</a:t>
            </a:r>
            <a:r>
              <a:rPr lang="en-US" altLang="zh-TW" dirty="0" smtClean="0"/>
              <a:t>31</a:t>
            </a:r>
            <a:r>
              <a:rPr lang="zh-TW" altLang="en-US" dirty="0" smtClean="0"/>
              <a:t>日在地方熱心居民的奔走下</a:t>
            </a:r>
          </a:p>
          <a:p>
            <a:r>
              <a:rPr lang="zh-TW" altLang="en-US" dirty="0" smtClean="0"/>
              <a:t>經過臺北市政府的斥資整修，以「北投溫泉博物館」為定位，正式重新開放</a:t>
            </a:r>
            <a:r>
              <a:rPr lang="zh-TW" altLang="en-US" dirty="0" smtClean="0"/>
              <a:t>使用</a:t>
            </a:r>
            <a:endParaRPr lang="zh-TW" altLang="en-US" dirty="0" smtClean="0"/>
          </a:p>
          <a:p>
            <a:r>
              <a:rPr lang="zh-TW" altLang="en-US" dirty="0" smtClean="0"/>
              <a:t>門票資訊：免費 </a:t>
            </a:r>
          </a:p>
          <a:p>
            <a:r>
              <a:rPr lang="zh-TW" altLang="en-US" dirty="0" smtClean="0"/>
              <a:t>營業時間：週二至週日</a:t>
            </a:r>
            <a:r>
              <a:rPr lang="en-US" altLang="zh-TW" dirty="0" smtClean="0"/>
              <a:t>09:00 - 17:00</a:t>
            </a:r>
          </a:p>
          <a:p>
            <a:r>
              <a:rPr lang="zh-TW" altLang="en-US" dirty="0" smtClean="0"/>
              <a:t>　　　　每週一及國定例假日休館</a:t>
            </a:r>
          </a:p>
          <a:p>
            <a:r>
              <a:rPr lang="zh-TW" altLang="en-US" dirty="0" smtClean="0"/>
              <a:t>電話：</a:t>
            </a:r>
            <a:r>
              <a:rPr lang="en-US" altLang="zh-TW" dirty="0" smtClean="0"/>
              <a:t>(02)2893-9981</a:t>
            </a:r>
          </a:p>
          <a:p>
            <a:r>
              <a:rPr lang="zh-TW" altLang="en-US" dirty="0" smtClean="0"/>
              <a:t>地址：台北市北投區中山路二號</a:t>
            </a:r>
          </a:p>
          <a:p>
            <a:r>
              <a:rPr lang="zh-TW" altLang="en-US" dirty="0" smtClean="0"/>
              <a:t>網站：</a:t>
            </a:r>
            <a:r>
              <a:rPr lang="zh-TW" altLang="en-US" dirty="0" smtClean="0">
                <a:hlinkClick r:id="rId2"/>
              </a:rPr>
              <a:t>北投溫泉</a:t>
            </a:r>
            <a:r>
              <a:rPr lang="zh-TW" altLang="en-US" dirty="0" smtClean="0">
                <a:hlinkClick r:id="rId2"/>
              </a:rPr>
              <a:t>博物館</a:t>
            </a:r>
            <a:r>
              <a:rPr lang="zh-TW" altLang="en-US" dirty="0" smtClean="0"/>
              <a:t>  </a:t>
            </a:r>
            <a:r>
              <a:rPr lang="zh-TW" altLang="en-US" dirty="0" smtClean="0"/>
              <a:t> </a:t>
            </a:r>
            <a:r>
              <a:rPr lang="en-US" altLang="zh-TW" dirty="0" smtClean="0">
                <a:hlinkClick r:id="rId3"/>
              </a:rPr>
              <a:t>FB</a:t>
            </a:r>
            <a:r>
              <a:rPr lang="zh-TW" altLang="en-US" dirty="0" smtClean="0">
                <a:hlinkClick r:id="rId3"/>
              </a:rPr>
              <a:t>粉絲團</a:t>
            </a:r>
            <a:endParaRPr lang="zh-TW" altLang="en-US" dirty="0" smtClean="0"/>
          </a:p>
          <a:p>
            <a:pPr>
              <a:buNone/>
            </a:pPr>
            <a:endParaRPr lang="zh-TW" altLang="en-US" dirty="0"/>
          </a:p>
        </p:txBody>
      </p:sp>
      <p:pic>
        <p:nvPicPr>
          <p:cNvPr id="4" name="圖片 3" descr="1380642418-3559614064.jpg"/>
          <p:cNvPicPr>
            <a:picLocks noChangeAspect="1"/>
          </p:cNvPicPr>
          <p:nvPr/>
        </p:nvPicPr>
        <p:blipFill>
          <a:blip r:embed="rId4"/>
          <a:stretch>
            <a:fillRect/>
          </a:stretch>
        </p:blipFill>
        <p:spPr>
          <a:xfrm>
            <a:off x="5214942" y="3643314"/>
            <a:ext cx="3619528" cy="271464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4.</a:t>
            </a:r>
            <a:r>
              <a:rPr lang="zh-TW" altLang="en-US" b="1" dirty="0" smtClean="0"/>
              <a:t>凱達格蘭</a:t>
            </a:r>
            <a:r>
              <a:rPr lang="zh-TW" altLang="en-US" b="1" dirty="0" smtClean="0"/>
              <a:t>文化館</a:t>
            </a:r>
            <a:r>
              <a:rPr lang="zh-TW" altLang="en-US" dirty="0" smtClean="0"/>
              <a:t/>
            </a:r>
            <a:br>
              <a:rPr lang="zh-TW" altLang="en-US" dirty="0" smtClean="0"/>
            </a:br>
            <a:endParaRPr lang="zh-TW" altLang="en-US" dirty="0"/>
          </a:p>
        </p:txBody>
      </p:sp>
      <p:sp>
        <p:nvSpPr>
          <p:cNvPr id="3" name="內容版面配置區 2"/>
          <p:cNvSpPr>
            <a:spLocks noGrp="1"/>
          </p:cNvSpPr>
          <p:nvPr>
            <p:ph idx="1"/>
          </p:nvPr>
        </p:nvSpPr>
        <p:spPr/>
        <p:txBody>
          <a:bodyPr>
            <a:normAutofit fontScale="85000" lnSpcReduction="20000"/>
          </a:bodyPr>
          <a:lstStyle/>
          <a:p>
            <a:r>
              <a:rPr lang="zh-TW" altLang="en-US" dirty="0" smtClean="0"/>
              <a:t>文化</a:t>
            </a:r>
            <a:r>
              <a:rPr lang="zh-TW" altLang="en-US" dirty="0" smtClean="0"/>
              <a:t>館之所以成立於北投，主要是因為</a:t>
            </a:r>
            <a:r>
              <a:rPr lang="en-US" altLang="zh-TW" dirty="0" smtClean="0"/>
              <a:t>400</a:t>
            </a:r>
            <a:r>
              <a:rPr lang="zh-TW" altLang="en-US" dirty="0" smtClean="0"/>
              <a:t>多年前，這裡正是凱達格蘭族的族地</a:t>
            </a:r>
          </a:p>
          <a:p>
            <a:r>
              <a:rPr lang="zh-TW" altLang="en-US" dirty="0" smtClean="0"/>
              <a:t>凱達格蘭文化館是全國第一座以原住民為主體的文化藝術及教育研習中心</a:t>
            </a:r>
          </a:p>
          <a:p>
            <a:r>
              <a:rPr lang="zh-TW" altLang="en-US" dirty="0" smtClean="0"/>
              <a:t>傳承都市原住民文化、語言、歷史、藝術之要</a:t>
            </a:r>
            <a:r>
              <a:rPr lang="zh-TW" altLang="en-US" dirty="0" smtClean="0"/>
              <a:t>所</a:t>
            </a:r>
            <a:endParaRPr lang="zh-TW" altLang="en-US" dirty="0" smtClean="0"/>
          </a:p>
          <a:p>
            <a:r>
              <a:rPr lang="zh-TW" altLang="en-US" dirty="0" smtClean="0"/>
              <a:t> 門票資訊：免費</a:t>
            </a:r>
          </a:p>
          <a:p>
            <a:r>
              <a:rPr lang="zh-TW" altLang="en-US" dirty="0" smtClean="0"/>
              <a:t>營業時間：週二至週日 </a:t>
            </a:r>
            <a:r>
              <a:rPr lang="en-US" altLang="zh-TW" dirty="0" smtClean="0"/>
              <a:t>09:00 - 17:00</a:t>
            </a:r>
          </a:p>
          <a:p>
            <a:r>
              <a:rPr lang="zh-TW" altLang="en-US" dirty="0" smtClean="0"/>
              <a:t>　 週一及國定假日休館</a:t>
            </a:r>
          </a:p>
          <a:p>
            <a:r>
              <a:rPr lang="zh-TW" altLang="en-US" dirty="0" smtClean="0"/>
              <a:t>電話：</a:t>
            </a:r>
            <a:r>
              <a:rPr lang="en-US" altLang="zh-TW" dirty="0" smtClean="0"/>
              <a:t>(02)2898-6500</a:t>
            </a:r>
          </a:p>
          <a:p>
            <a:r>
              <a:rPr lang="zh-TW" altLang="en-US" dirty="0" smtClean="0"/>
              <a:t>地址：台北市北投區中山路</a:t>
            </a:r>
            <a:r>
              <a:rPr lang="en-US" altLang="zh-TW" dirty="0" smtClean="0"/>
              <a:t>3-1</a:t>
            </a:r>
            <a:r>
              <a:rPr lang="zh-TW" altLang="en-US" dirty="0" smtClean="0"/>
              <a:t>號</a:t>
            </a:r>
          </a:p>
          <a:p>
            <a:r>
              <a:rPr lang="zh-TW" altLang="en-US" dirty="0" smtClean="0"/>
              <a:t>網站：</a:t>
            </a:r>
            <a:r>
              <a:rPr lang="zh-TW" altLang="en-US" dirty="0" smtClean="0">
                <a:hlinkClick r:id="rId2"/>
              </a:rPr>
              <a:t>凱達格蘭文化館</a:t>
            </a:r>
            <a:endParaRPr lang="zh-TW" altLang="en-US" dirty="0" smtClean="0"/>
          </a:p>
          <a:p>
            <a:endParaRPr lang="zh-TW" altLang="en-US" dirty="0"/>
          </a:p>
        </p:txBody>
      </p:sp>
      <p:pic>
        <p:nvPicPr>
          <p:cNvPr id="4" name="圖片 3" descr="1380642418-3653054976.jpg"/>
          <p:cNvPicPr>
            <a:picLocks noChangeAspect="1"/>
          </p:cNvPicPr>
          <p:nvPr/>
        </p:nvPicPr>
        <p:blipFill>
          <a:blip r:embed="rId3" cstate="print"/>
          <a:stretch>
            <a:fillRect/>
          </a:stretch>
        </p:blipFill>
        <p:spPr>
          <a:xfrm>
            <a:off x="6000760" y="4286256"/>
            <a:ext cx="2793290" cy="209496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5.</a:t>
            </a:r>
            <a:r>
              <a:rPr lang="zh-TW" altLang="en-US" b="1" dirty="0" smtClean="0"/>
              <a:t>梅</a:t>
            </a:r>
            <a:r>
              <a:rPr lang="zh-TW" altLang="en-US" b="1" dirty="0" smtClean="0"/>
              <a:t>庭</a:t>
            </a:r>
            <a:endParaRPr lang="zh-TW" altLang="en-US" dirty="0"/>
          </a:p>
        </p:txBody>
      </p:sp>
      <p:sp>
        <p:nvSpPr>
          <p:cNvPr id="3" name="內容版面配置區 2"/>
          <p:cNvSpPr>
            <a:spLocks noGrp="1"/>
          </p:cNvSpPr>
          <p:nvPr>
            <p:ph idx="1"/>
          </p:nvPr>
        </p:nvSpPr>
        <p:spPr/>
        <p:txBody>
          <a:bodyPr>
            <a:normAutofit fontScale="70000" lnSpcReduction="20000"/>
          </a:bodyPr>
          <a:lstStyle/>
          <a:p>
            <a:r>
              <a:rPr lang="zh-TW" altLang="en-US" dirty="0" smtClean="0"/>
              <a:t>梅</a:t>
            </a:r>
            <a:r>
              <a:rPr lang="zh-TW" altLang="en-US" dirty="0" smtClean="0"/>
              <a:t>庭建於</a:t>
            </a:r>
            <a:r>
              <a:rPr lang="en-US" altLang="zh-TW" dirty="0" smtClean="0"/>
              <a:t>1930</a:t>
            </a:r>
            <a:r>
              <a:rPr lang="zh-TW" altLang="en-US" dirty="0" smtClean="0"/>
              <a:t>年代末，曾是「一代草聖」于右任先生的避暑別館</a:t>
            </a:r>
          </a:p>
          <a:p>
            <a:r>
              <a:rPr lang="zh-TW" altLang="en-US" dirty="0" smtClean="0"/>
              <a:t>是一棟見證戰爭時代的日式民宅建築物，順應地形而建</a:t>
            </a:r>
          </a:p>
          <a:p>
            <a:r>
              <a:rPr lang="zh-TW" altLang="en-US" dirty="0" smtClean="0"/>
              <a:t>共分上、下二層。上層面臨中山路，正立面為地面層，為日式木構架</a:t>
            </a:r>
          </a:p>
          <a:p>
            <a:r>
              <a:rPr lang="zh-TW" altLang="en-US" dirty="0" smtClean="0"/>
              <a:t>現為市定歷史性建築，建物格式特殊並保有日式木構架建築風格</a:t>
            </a:r>
          </a:p>
          <a:p>
            <a:r>
              <a:rPr lang="zh-TW" altLang="en-US" dirty="0" smtClean="0"/>
              <a:t> 門票資訊：免費</a:t>
            </a:r>
          </a:p>
          <a:p>
            <a:r>
              <a:rPr lang="zh-TW" altLang="en-US" dirty="0" smtClean="0"/>
              <a:t>營業時間：週二至週日 </a:t>
            </a:r>
            <a:r>
              <a:rPr lang="en-US" altLang="zh-TW" dirty="0" smtClean="0"/>
              <a:t>09:00 - 17:00</a:t>
            </a:r>
          </a:p>
          <a:p>
            <a:r>
              <a:rPr lang="zh-TW" altLang="en-US" dirty="0" smtClean="0"/>
              <a:t>　 週一及國定假日休館</a:t>
            </a:r>
          </a:p>
          <a:p>
            <a:r>
              <a:rPr lang="zh-TW" altLang="en-US" dirty="0" smtClean="0"/>
              <a:t>電話：</a:t>
            </a:r>
            <a:r>
              <a:rPr lang="en-US" altLang="zh-TW" dirty="0" smtClean="0"/>
              <a:t>(02)2897-2647</a:t>
            </a:r>
          </a:p>
          <a:p>
            <a:r>
              <a:rPr lang="zh-TW" altLang="en-US" dirty="0" smtClean="0"/>
              <a:t>地址：台北市北投區中山路</a:t>
            </a:r>
            <a:r>
              <a:rPr lang="en-US" altLang="zh-TW" dirty="0" smtClean="0"/>
              <a:t>6</a:t>
            </a:r>
            <a:r>
              <a:rPr lang="zh-TW" altLang="en-US" dirty="0" smtClean="0"/>
              <a:t>號</a:t>
            </a:r>
          </a:p>
          <a:p>
            <a:r>
              <a:rPr lang="zh-TW" altLang="en-US" dirty="0" smtClean="0"/>
              <a:t>網站：</a:t>
            </a:r>
            <a:r>
              <a:rPr lang="zh-TW" altLang="en-US" dirty="0" smtClean="0">
                <a:hlinkClick r:id="rId2"/>
              </a:rPr>
              <a:t>北投遊憩趣</a:t>
            </a:r>
            <a:endParaRPr lang="zh-TW" altLang="en-US" dirty="0" smtClean="0"/>
          </a:p>
          <a:p>
            <a:endParaRPr lang="zh-TW" altLang="en-US" dirty="0"/>
          </a:p>
        </p:txBody>
      </p:sp>
      <p:pic>
        <p:nvPicPr>
          <p:cNvPr id="4" name="圖片 3" descr="1380642530-1826147256.jpg"/>
          <p:cNvPicPr>
            <a:picLocks noChangeAspect="1"/>
          </p:cNvPicPr>
          <p:nvPr/>
        </p:nvPicPr>
        <p:blipFill>
          <a:blip r:embed="rId3"/>
          <a:stretch>
            <a:fillRect/>
          </a:stretch>
        </p:blipFill>
        <p:spPr>
          <a:xfrm>
            <a:off x="4929190" y="3929066"/>
            <a:ext cx="3602919" cy="270218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6.</a:t>
            </a:r>
            <a:r>
              <a:rPr lang="zh-TW" altLang="en-US" b="1" dirty="0" smtClean="0"/>
              <a:t>地熱谷</a:t>
            </a:r>
            <a:endParaRPr lang="zh-TW" altLang="en-US" dirty="0" smtClean="0"/>
          </a:p>
        </p:txBody>
      </p:sp>
      <p:sp>
        <p:nvSpPr>
          <p:cNvPr id="3" name="內容版面配置區 2"/>
          <p:cNvSpPr>
            <a:spLocks noGrp="1"/>
          </p:cNvSpPr>
          <p:nvPr>
            <p:ph idx="1"/>
          </p:nvPr>
        </p:nvSpPr>
        <p:spPr/>
        <p:txBody>
          <a:bodyPr>
            <a:normAutofit fontScale="85000" lnSpcReduction="20000"/>
          </a:bodyPr>
          <a:lstStyle/>
          <a:p>
            <a:r>
              <a:rPr lang="zh-TW" altLang="en-US" dirty="0" smtClean="0"/>
              <a:t>地熱</a:t>
            </a:r>
            <a:r>
              <a:rPr lang="zh-TW" altLang="en-US" dirty="0" smtClean="0"/>
              <a:t>谷位在北投溫泉公園旁邊，是北投溫泉的源頭之一</a:t>
            </a:r>
          </a:p>
          <a:p>
            <a:r>
              <a:rPr lang="zh-TW" altLang="en-US" dirty="0" smtClean="0"/>
              <a:t>因為終年瀰漫著硫磺煙霧，讓人聯想到恐怖的地獄，所以又被稱為「地獄谷」或「鬼湖」</a:t>
            </a:r>
          </a:p>
          <a:p>
            <a:r>
              <a:rPr lang="zh-TW" altLang="en-US" dirty="0" smtClean="0"/>
              <a:t>這裡的溫泉是大屯山火山群內水溫最高的溫泉，硫磺煙霧濔漫的景色</a:t>
            </a:r>
          </a:p>
          <a:p>
            <a:r>
              <a:rPr lang="zh-TW" altLang="en-US" dirty="0" smtClean="0"/>
              <a:t>如夢似幻，有如仙境一般，是日據時代臺灣八景十二勝之一</a:t>
            </a:r>
          </a:p>
          <a:p>
            <a:r>
              <a:rPr lang="zh-TW" altLang="en-US" dirty="0" smtClean="0"/>
              <a:t>門票</a:t>
            </a:r>
            <a:r>
              <a:rPr lang="zh-TW" altLang="en-US" dirty="0" smtClean="0"/>
              <a:t>資訊：免費</a:t>
            </a:r>
          </a:p>
          <a:p>
            <a:r>
              <a:rPr lang="zh-TW" altLang="en-US" dirty="0" smtClean="0"/>
              <a:t>營業時間：週二至週日 </a:t>
            </a:r>
            <a:r>
              <a:rPr lang="en-US" altLang="zh-TW" dirty="0" smtClean="0"/>
              <a:t>09:00 - 17:00</a:t>
            </a:r>
            <a:r>
              <a:rPr lang="zh-TW" altLang="en-US" dirty="0" smtClean="0"/>
              <a:t>　</a:t>
            </a:r>
            <a:r>
              <a:rPr lang="en-US" altLang="zh-TW" dirty="0" smtClean="0"/>
              <a:t>(</a:t>
            </a:r>
            <a:r>
              <a:rPr lang="zh-TW" altLang="en-US" dirty="0" smtClean="0"/>
              <a:t>星期一不開放</a:t>
            </a:r>
            <a:r>
              <a:rPr lang="en-US" altLang="zh-TW" dirty="0" smtClean="0"/>
              <a:t>)</a:t>
            </a:r>
          </a:p>
          <a:p>
            <a:r>
              <a:rPr lang="zh-TW" altLang="en-US" dirty="0" smtClean="0"/>
              <a:t>地址：台北市北投區中山路</a:t>
            </a:r>
          </a:p>
          <a:p>
            <a:endParaRPr lang="zh-TW" altLang="en-US" dirty="0"/>
          </a:p>
        </p:txBody>
      </p:sp>
      <p:pic>
        <p:nvPicPr>
          <p:cNvPr id="4" name="圖片 3" descr="1380642572-432622598.jpg"/>
          <p:cNvPicPr>
            <a:picLocks noChangeAspect="1"/>
          </p:cNvPicPr>
          <p:nvPr/>
        </p:nvPicPr>
        <p:blipFill>
          <a:blip r:embed="rId2" cstate="print"/>
          <a:stretch>
            <a:fillRect/>
          </a:stretch>
        </p:blipFill>
        <p:spPr>
          <a:xfrm>
            <a:off x="6429388" y="5250646"/>
            <a:ext cx="2143140" cy="160735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7.</a:t>
            </a:r>
            <a:r>
              <a:rPr lang="zh-TW" altLang="en-US" b="1" dirty="0" smtClean="0"/>
              <a:t>北投文物</a:t>
            </a:r>
            <a:r>
              <a:rPr lang="zh-TW" altLang="en-US" b="1" dirty="0" smtClean="0"/>
              <a:t>館</a:t>
            </a:r>
            <a:endParaRPr lang="zh-TW" altLang="en-US" dirty="0"/>
          </a:p>
        </p:txBody>
      </p:sp>
      <p:sp>
        <p:nvSpPr>
          <p:cNvPr id="3" name="內容版面配置區 2"/>
          <p:cNvSpPr>
            <a:spLocks noGrp="1"/>
          </p:cNvSpPr>
          <p:nvPr>
            <p:ph idx="1"/>
          </p:nvPr>
        </p:nvSpPr>
        <p:spPr/>
        <p:txBody>
          <a:bodyPr>
            <a:normAutofit fontScale="70000" lnSpcReduction="20000"/>
          </a:bodyPr>
          <a:lstStyle/>
          <a:p>
            <a:r>
              <a:rPr lang="zh-TW" altLang="en-US" dirty="0" smtClean="0"/>
              <a:t>前身</a:t>
            </a:r>
            <a:r>
              <a:rPr lang="zh-TW" altLang="en-US" dirty="0" smtClean="0"/>
              <a:t>是西元</a:t>
            </a:r>
            <a:r>
              <a:rPr lang="en-US" altLang="zh-TW" dirty="0" smtClean="0"/>
              <a:t>1920</a:t>
            </a:r>
            <a:r>
              <a:rPr lang="zh-TW" altLang="en-US" dirty="0" smtClean="0"/>
              <a:t>年著名的「佳山旅館」，高級的溫泉旅館在日據時期是日本軍官俱樂部</a:t>
            </a:r>
          </a:p>
          <a:p>
            <a:r>
              <a:rPr lang="en-US" altLang="zh-TW" dirty="0" smtClean="0"/>
              <a:t>1945</a:t>
            </a:r>
            <a:r>
              <a:rPr lang="zh-TW" altLang="en-US" dirty="0" smtClean="0"/>
              <a:t>年台灣光復後成為軍民宿舍和官員度假用的佳山招待所</a:t>
            </a:r>
          </a:p>
          <a:p>
            <a:r>
              <a:rPr lang="zh-TW" altLang="en-US" dirty="0" smtClean="0"/>
              <a:t>約在</a:t>
            </a:r>
            <a:r>
              <a:rPr lang="en-US" altLang="zh-TW" dirty="0" smtClean="0"/>
              <a:t>1980</a:t>
            </a:r>
            <a:r>
              <a:rPr lang="zh-TW" altLang="en-US" dirty="0" smtClean="0"/>
              <a:t>年代張純明在此創辦「台灣民藝文物之家」</a:t>
            </a:r>
          </a:p>
          <a:p>
            <a:r>
              <a:rPr lang="zh-TW" altLang="en-US" dirty="0" smtClean="0"/>
              <a:t>收藏和保存台灣早期民俗文物以及原住民藝術，並更名為北投文物</a:t>
            </a:r>
            <a:r>
              <a:rPr lang="zh-TW" altLang="en-US" dirty="0" smtClean="0"/>
              <a:t>館</a:t>
            </a:r>
            <a:endParaRPr lang="zh-TW" altLang="en-US" dirty="0" smtClean="0"/>
          </a:p>
          <a:p>
            <a:r>
              <a:rPr lang="zh-TW" altLang="en-US" dirty="0" smtClean="0"/>
              <a:t>門票資訊：普通參觀券</a:t>
            </a:r>
            <a:r>
              <a:rPr lang="en-US" altLang="zh-TW" dirty="0" smtClean="0"/>
              <a:t>120</a:t>
            </a:r>
            <a:r>
              <a:rPr lang="zh-TW" altLang="en-US" dirty="0" smtClean="0"/>
              <a:t>元</a:t>
            </a:r>
            <a:r>
              <a:rPr lang="zh-TW" altLang="en-US" dirty="0" smtClean="0"/>
              <a:t>、</a:t>
            </a:r>
            <a:r>
              <a:rPr lang="zh-TW" altLang="en-US" dirty="0" smtClean="0"/>
              <a:t>團體</a:t>
            </a:r>
            <a:r>
              <a:rPr lang="zh-TW" altLang="en-US" dirty="0" smtClean="0"/>
              <a:t>參觀券</a:t>
            </a:r>
            <a:r>
              <a:rPr lang="en-US" altLang="zh-TW" dirty="0" smtClean="0"/>
              <a:t>80</a:t>
            </a:r>
            <a:r>
              <a:rPr lang="zh-TW" altLang="en-US" dirty="0" smtClean="0"/>
              <a:t>元</a:t>
            </a:r>
            <a:r>
              <a:rPr lang="en-US" altLang="zh-TW" dirty="0" smtClean="0"/>
              <a:t>(20</a:t>
            </a:r>
            <a:r>
              <a:rPr lang="zh-TW" altLang="en-US" dirty="0" smtClean="0"/>
              <a:t>人</a:t>
            </a:r>
            <a:r>
              <a:rPr lang="zh-TW" altLang="en-US" dirty="0" smtClean="0"/>
              <a:t>以上團體</a:t>
            </a:r>
            <a:r>
              <a:rPr lang="en-US" altLang="zh-TW" dirty="0" smtClean="0"/>
              <a:t>)</a:t>
            </a:r>
            <a:r>
              <a:rPr lang="zh-TW" altLang="en-US" dirty="0" smtClean="0"/>
              <a:t>、優惠參觀券</a:t>
            </a:r>
            <a:r>
              <a:rPr lang="en-US" altLang="zh-TW" dirty="0" smtClean="0"/>
              <a:t>50</a:t>
            </a:r>
            <a:r>
              <a:rPr lang="zh-TW" altLang="en-US" dirty="0" smtClean="0"/>
              <a:t>元</a:t>
            </a:r>
            <a:r>
              <a:rPr lang="en-US" altLang="zh-TW" dirty="0" smtClean="0"/>
              <a:t>(</a:t>
            </a:r>
            <a:r>
              <a:rPr lang="zh-TW" altLang="en-US" dirty="0" smtClean="0"/>
              <a:t>學生、學齡前兒童、</a:t>
            </a:r>
            <a:r>
              <a:rPr lang="en-US" altLang="zh-TW" dirty="0" smtClean="0"/>
              <a:t>65</a:t>
            </a:r>
            <a:r>
              <a:rPr lang="zh-TW" altLang="en-US" dirty="0" smtClean="0"/>
              <a:t>歲以上長者</a:t>
            </a:r>
            <a:r>
              <a:rPr lang="en-US" altLang="zh-TW" dirty="0" smtClean="0"/>
              <a:t>)</a:t>
            </a:r>
            <a:r>
              <a:rPr lang="zh-TW" altLang="en-US" dirty="0" smtClean="0"/>
              <a:t>、身心</a:t>
            </a:r>
            <a:r>
              <a:rPr lang="zh-TW" altLang="en-US" dirty="0" smtClean="0"/>
              <a:t>障礙者及其陪同者一人免費</a:t>
            </a:r>
          </a:p>
          <a:p>
            <a:r>
              <a:rPr lang="zh-TW" altLang="en-US" dirty="0" smtClean="0"/>
              <a:t>營業時間：週二至週日 </a:t>
            </a:r>
            <a:r>
              <a:rPr lang="en-US" altLang="zh-TW" dirty="0" smtClean="0"/>
              <a:t>10:00-17:30</a:t>
            </a:r>
          </a:p>
          <a:p>
            <a:r>
              <a:rPr lang="zh-TW" altLang="en-US" dirty="0" smtClean="0"/>
              <a:t>　　　　　　　　每週一休館，逢國定假日照常開放</a:t>
            </a:r>
          </a:p>
          <a:p>
            <a:r>
              <a:rPr lang="zh-TW" altLang="en-US" dirty="0" smtClean="0"/>
              <a:t>電話：</a:t>
            </a:r>
            <a:r>
              <a:rPr lang="en-US" altLang="zh-TW" dirty="0" smtClean="0"/>
              <a:t>(02)2891-2318</a:t>
            </a:r>
          </a:p>
          <a:p>
            <a:r>
              <a:rPr lang="zh-TW" altLang="en-US" dirty="0" smtClean="0"/>
              <a:t>地址：台北市北投區幽雅路</a:t>
            </a:r>
            <a:r>
              <a:rPr lang="en-US" altLang="zh-TW" dirty="0" smtClean="0"/>
              <a:t>32</a:t>
            </a:r>
            <a:r>
              <a:rPr lang="zh-TW" altLang="en-US" dirty="0" smtClean="0"/>
              <a:t>號</a:t>
            </a:r>
          </a:p>
          <a:p>
            <a:r>
              <a:rPr lang="zh-TW" altLang="en-US" dirty="0" smtClean="0"/>
              <a:t>網站：</a:t>
            </a:r>
            <a:r>
              <a:rPr lang="zh-TW" altLang="en-US" dirty="0" smtClean="0">
                <a:hlinkClick r:id="rId2"/>
              </a:rPr>
              <a:t>北投文物館</a:t>
            </a:r>
            <a:endParaRPr lang="zh-TW" altLang="en-US" dirty="0" smtClean="0"/>
          </a:p>
          <a:p>
            <a:endParaRPr lang="zh-TW" altLang="en-US" dirty="0"/>
          </a:p>
        </p:txBody>
      </p:sp>
      <p:pic>
        <p:nvPicPr>
          <p:cNvPr id="4" name="圖片 3" descr="1382453029-1046575144.jpg"/>
          <p:cNvPicPr>
            <a:picLocks noChangeAspect="1"/>
          </p:cNvPicPr>
          <p:nvPr/>
        </p:nvPicPr>
        <p:blipFill>
          <a:blip r:embed="rId3"/>
          <a:stretch>
            <a:fillRect/>
          </a:stretch>
        </p:blipFill>
        <p:spPr>
          <a:xfrm>
            <a:off x="6215074" y="4933620"/>
            <a:ext cx="2786082" cy="185296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旅程">
  <a:themeElements>
    <a:clrScheme name="旅程">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旅程">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旅程">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55</TotalTime>
  <Words>778</Words>
  <Application>Microsoft Office PowerPoint</Application>
  <PresentationFormat>如螢幕大小 (4:3)</PresentationFormat>
  <Paragraphs>80</Paragraphs>
  <Slides>11</Slides>
  <Notes>0</Notes>
  <HiddenSlides>0</HiddenSlides>
  <MMClips>0</MMClips>
  <ScaleCrop>false</ScaleCrop>
  <HeadingPairs>
    <vt:vector size="4" baseType="variant">
      <vt:variant>
        <vt:lpstr>佈景主題</vt:lpstr>
      </vt:variant>
      <vt:variant>
        <vt:i4>1</vt:i4>
      </vt:variant>
      <vt:variant>
        <vt:lpstr>投影片標題</vt:lpstr>
      </vt:variant>
      <vt:variant>
        <vt:i4>11</vt:i4>
      </vt:variant>
    </vt:vector>
  </HeadingPairs>
  <TitlesOfParts>
    <vt:vector size="12" baseType="lpstr">
      <vt:lpstr>旅程</vt:lpstr>
      <vt:lpstr>台灣景點</vt:lpstr>
      <vt:lpstr>北投景點</vt:lpstr>
      <vt:lpstr>1.北投公園</vt:lpstr>
      <vt:lpstr>2.臺北市立圖書館北投分館 </vt:lpstr>
      <vt:lpstr>3.北投溫泉博物館 </vt:lpstr>
      <vt:lpstr>4.凱達格蘭文化館 </vt:lpstr>
      <vt:lpstr>5.梅庭</vt:lpstr>
      <vt:lpstr>6.地熱谷</vt:lpstr>
      <vt:lpstr>7.北投文物館</vt:lpstr>
      <vt:lpstr>8.千禧湯</vt:lpstr>
      <vt:lpstr>9.北投滿來溫泉拉麵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台灣景點及小吃</dc:title>
  <dc:creator>黃睦晴</dc:creator>
  <cp:lastModifiedBy>黃睦晴</cp:lastModifiedBy>
  <cp:revision>6</cp:revision>
  <dcterms:created xsi:type="dcterms:W3CDTF">2016-12-22T14:46:40Z</dcterms:created>
  <dcterms:modified xsi:type="dcterms:W3CDTF">2016-12-22T15:42:26Z</dcterms:modified>
</cp:coreProperties>
</file>