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12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03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1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7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4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93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55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99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61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49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92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0564A-B1F9-43F2-BFCA-C88339794F67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6C1D-DC87-4D86-9A96-BAEC49E04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6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B%B1%E5%9C%8B%E6%94%BF%E5%BA%9C" TargetMode="External"/><Relationship Id="rId13" Type="http://schemas.openxmlformats.org/officeDocument/2006/relationships/hyperlink" Target="https://zh.wikipedia.org/wiki/%E4%B8%AD%E8%8F%AF%E6%B0%91%E5%9C%8B%E6%94%BF%E5%BA%9C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zh.wikipedia.org/wiki/%E7%8E%8B%E6%B1%A7" TargetMode="External"/><Relationship Id="rId12" Type="http://schemas.openxmlformats.org/officeDocument/2006/relationships/hyperlink" Target="https://zh.wikipedia.org/wiki/%E7%BE%8E%E5%9C%8B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87%BA%E7%81%A3%E5%BA%9C%E6%B7%A1%E6%B0%B4%E6%8D%95%E7%9B%9C%E5%90%8C%E7%9F%A5" TargetMode="External"/><Relationship Id="rId11" Type="http://schemas.openxmlformats.org/officeDocument/2006/relationships/hyperlink" Target="https://zh.wikipedia.org/wiki/%E6%BE%B3%E5%A4%A7%E5%88%A9%E4%BA%9E" TargetMode="External"/><Relationship Id="rId5" Type="http://schemas.openxmlformats.org/officeDocument/2006/relationships/hyperlink" Target="https://zh.wikipedia.org/wiki/%E8%8D%B7%E8%98%AD" TargetMode="External"/><Relationship Id="rId15" Type="http://schemas.openxmlformats.org/officeDocument/2006/relationships/hyperlink" Target="https://zh.wikipedia.org/wiki/%E5%8F%B0%E7%81%A3%E5%8F%A4%E8%B9%9F%E5%88%97%E8%A1%A8#.E4.B8.80.E7.B4.9A.E5.8F.A4.E8.B9.9F" TargetMode="External"/><Relationship Id="rId10" Type="http://schemas.openxmlformats.org/officeDocument/2006/relationships/hyperlink" Target="https://zh.wikipedia.org/wiki/%E5%A4%AA%E5%B9%B3%E6%B4%8B%E6%88%B0%E7%88%AD" TargetMode="External"/><Relationship Id="rId4" Type="http://schemas.openxmlformats.org/officeDocument/2006/relationships/hyperlink" Target="https://zh.wikipedia.org/wiki/%E8%A5%BF%E7%8F%AD%E7%89%99" TargetMode="External"/><Relationship Id="rId9" Type="http://schemas.openxmlformats.org/officeDocument/2006/relationships/hyperlink" Target="https://zh.wikipedia.org/wiki/%E8%8B%B1%E5%9C%8B%E9%A7%90%E5%A4%96%E6%A9%9F%E6%A7%8B%E5%88%97%E8%A1%A8" TargetMode="External"/><Relationship Id="rId14" Type="http://schemas.openxmlformats.org/officeDocument/2006/relationships/hyperlink" Target="https://zh.wikipedia.org/wiki/%E4%B8%AD%E8%8F%AF%E6%B0%91%E5%9C%8B%E5%85%A7%E6%94%BF%E9%83%A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8F%B0%E6%B9%BE%E5%B7%A1%E6%8A%9A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zh.wikipedia.org/wiki/%E7%82%AE%E5%8F%B0" TargetMode="External"/><Relationship Id="rId12" Type="http://schemas.openxmlformats.org/officeDocument/2006/relationships/hyperlink" Target="https://zh.wikipedia.org/wiki/%E5%85%A7%E6%94%BF%E9%83%A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B7%A1%E6%B0%B4%E5%8D%80" TargetMode="External"/><Relationship Id="rId11" Type="http://schemas.openxmlformats.org/officeDocument/2006/relationships/hyperlink" Target="https://zh.wikipedia.org/wiki/%E4%B8%AD%E8%8F%AF%E6%B0%91%E5%9C%8B" TargetMode="External"/><Relationship Id="rId5" Type="http://schemas.openxmlformats.org/officeDocument/2006/relationships/hyperlink" Target="https://zh.wikipedia.org/wiki/%E6%96%B0%E5%8C%97%E5%B8%82" TargetMode="External"/><Relationship Id="rId10" Type="http://schemas.openxmlformats.org/officeDocument/2006/relationships/hyperlink" Target="https://zh.wikipedia.org/wiki/%E6%B7%A1%E6%B0%B4%E6%B8%AF" TargetMode="External"/><Relationship Id="rId4" Type="http://schemas.openxmlformats.org/officeDocument/2006/relationships/hyperlink" Target="https://zh.wikipedia.org/wiki/%E5%8F%B0%E7%81%A3" TargetMode="External"/><Relationship Id="rId9" Type="http://schemas.openxmlformats.org/officeDocument/2006/relationships/hyperlink" Target="https://zh.wikipedia.org/wiki/%E5%8A%89%E9%8A%98%E5%82%B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B8%8C%E8%87%98%E8%AA%9E" TargetMode="External"/><Relationship Id="rId13" Type="http://schemas.openxmlformats.org/officeDocument/2006/relationships/hyperlink" Target="https://zh.wikipedia.org/wiki/%E5%9F%BA%E7%9D%A3%E6%95%99" TargetMode="External"/><Relationship Id="rId18" Type="http://schemas.openxmlformats.org/officeDocument/2006/relationships/hyperlink" Target="https://zh.wikipedia.org/wiki/%E9%86%AB%E7%99%82" TargetMode="External"/><Relationship Id="rId3" Type="http://schemas.openxmlformats.org/officeDocument/2006/relationships/image" Target="../media/image4.jpeg"/><Relationship Id="rId21" Type="http://schemas.openxmlformats.org/officeDocument/2006/relationships/hyperlink" Target="https://zh.wikipedia.org/wiki/%E5%A4%A7%E5%AD%B8%E5%9C%96%E6%9B%B8%E9%A4%A8" TargetMode="External"/><Relationship Id="rId7" Type="http://schemas.openxmlformats.org/officeDocument/2006/relationships/hyperlink" Target="https://zh.wikipedia.org/wiki/%E7%A7%81%E7%AB%8B%E5%A4%A7%E5%AD%B8" TargetMode="External"/><Relationship Id="rId12" Type="http://schemas.openxmlformats.org/officeDocument/2006/relationships/hyperlink" Target="https://zh.wikipedia.org/wiki/%E5%8A%A0%E6%8B%BF%E5%A4%A7" TargetMode="External"/><Relationship Id="rId17" Type="http://schemas.openxmlformats.org/officeDocument/2006/relationships/hyperlink" Target="https://zh.wikipedia.org/wiki/%E6%95%99%E8%82%B2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zh.wikipedia.org/wiki/%E5%82%B3%E6%95%99" TargetMode="External"/><Relationship Id="rId20" Type="http://schemas.openxmlformats.org/officeDocument/2006/relationships/hyperlink" Target="https://zh.wikipedia.org/wiki/%E7%89%9B%E6%B4%A5%E9%8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B7%A1%E6%B0%B4%E5%8D%80" TargetMode="External"/><Relationship Id="rId11" Type="http://schemas.openxmlformats.org/officeDocument/2006/relationships/hyperlink" Target="https://zh.wikipedia.org/wiki/%E6%8B%89%E4%B8%81%E6%96%87" TargetMode="External"/><Relationship Id="rId5" Type="http://schemas.openxmlformats.org/officeDocument/2006/relationships/hyperlink" Target="https://zh.wikipedia.org/wiki/%E6%96%B0%E5%8C%97%E5%B8%82" TargetMode="External"/><Relationship Id="rId15" Type="http://schemas.openxmlformats.org/officeDocument/2006/relationships/hyperlink" Target="https://zh.wikipedia.org/wiki/%E9%A6%AC%E5%81%95" TargetMode="External"/><Relationship Id="rId10" Type="http://schemas.openxmlformats.org/officeDocument/2006/relationships/hyperlink" Target="https://zh.wikipedia.org/wiki/%E8%80%B6%E9%B2%81" TargetMode="External"/><Relationship Id="rId19" Type="http://schemas.openxmlformats.org/officeDocument/2006/relationships/hyperlink" Target="https://zh.wikipedia.org/wiki/%E5%AE%89%E5%A4%A7%E7%95%A5%E7%9C%81" TargetMode="External"/><Relationship Id="rId4" Type="http://schemas.openxmlformats.org/officeDocument/2006/relationships/hyperlink" Target="https://zh.wikipedia.org/wiki/%E5%8F%B0%E7%81%A3%E5%9F%BA%E7%9D%A3%E9%95%B7%E8%80%81%E6%95%99%E6%9C%83" TargetMode="External"/><Relationship Id="rId9" Type="http://schemas.openxmlformats.org/officeDocument/2006/relationships/hyperlink" Target="https://zh.wikipedia.org/wiki/%E5%93%88%E4%BD%9B" TargetMode="External"/><Relationship Id="rId14" Type="http://schemas.openxmlformats.org/officeDocument/2006/relationships/hyperlink" Target="https://zh.wikipedia.org/wiki/%E9%95%B7%E8%80%81%E6%95%99%E6%9C%8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94%B2%E5%8D%88%E6%88%B0%E7%88%AD" TargetMode="External"/><Relationship Id="rId13" Type="http://schemas.openxmlformats.org/officeDocument/2006/relationships/hyperlink" Target="https://zh.wikipedia.org/wiki/%E5%93%A8%E8%88%B9%E9%A0%AD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zh.wikipedia.org/wiki/%E5%A3%BD%E5%B1%B1_(%E9%AB%98%E9%9B%84%E5%B8%82)" TargetMode="External"/><Relationship Id="rId12" Type="http://schemas.openxmlformats.org/officeDocument/2006/relationships/hyperlink" Target="https://zh.wikipedia.org/wiki/%E6%97%A5%E6%9C%AC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zh.wikipedia.org/wiki/%E5%85%A7%E6%94%BF%E9%83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82%AC%E5%B4%96" TargetMode="External"/><Relationship Id="rId11" Type="http://schemas.openxmlformats.org/officeDocument/2006/relationships/hyperlink" Target="https://zh.wikipedia.org/wiki/%E7%A9%BA%E6%B0%A3" TargetMode="External"/><Relationship Id="rId5" Type="http://schemas.openxmlformats.org/officeDocument/2006/relationships/hyperlink" Target="https://zh.wikipedia.org/wiki/%E5%B1%B1" TargetMode="External"/><Relationship Id="rId15" Type="http://schemas.openxmlformats.org/officeDocument/2006/relationships/hyperlink" Target="https://zh.wikipedia.org/wiki/%E4%B8%AD%E8%8F%AF%E6%B0%91%E5%9C%8B" TargetMode="External"/><Relationship Id="rId10" Type="http://schemas.openxmlformats.org/officeDocument/2006/relationships/hyperlink" Target="https://zh.wikipedia.org/wiki/%E6%B0%B4%E6%B3%A5" TargetMode="External"/><Relationship Id="rId4" Type="http://schemas.openxmlformats.org/officeDocument/2006/relationships/hyperlink" Target="https://zh.wikipedia.org/wiki/%E5%85%AC%E5%B0%BA" TargetMode="External"/><Relationship Id="rId9" Type="http://schemas.openxmlformats.org/officeDocument/2006/relationships/hyperlink" Target="https://zh.wikipedia.org/wiki/%E6%97%A5%E6%B2%BB%E6%99%82%E6%9C%9F" TargetMode="External"/><Relationship Id="rId14" Type="http://schemas.openxmlformats.org/officeDocument/2006/relationships/hyperlink" Target="https://zh.wikipedia.org/wiki/%E6%97%97%E5%90%8E%E5%B1%B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淡水遊記</a:t>
            </a:r>
            <a:endParaRPr lang="zh-TW" altLang="en-US" sz="72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32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746648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淡水古蹟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88840"/>
            <a:ext cx="6491064" cy="1180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7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紅毛城</a:t>
            </a:r>
            <a:endParaRPr lang="zh-TW" altLang="en-US" sz="7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30369"/>
            <a:ext cx="4378087" cy="273630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67544" y="40050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最早建城是在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1628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年統治台灣北部的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tooltip="西班牙"/>
              </a:rPr>
              <a:t>西班牙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人所興建的「聖多明哥城」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但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後來聖多明哥城遭到摧毀，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1644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 tooltip="荷蘭"/>
              </a:rPr>
              <a:t>荷蘭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人於聖多明哥城原址附近予以重建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又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命名為「安東尼堡」。而由於當時漢人稱呼荷蘭人為紅毛，因此這個城就被他們稱作紅毛城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1724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 tooltip="臺灣府淡水捕盜同知"/>
              </a:rPr>
              <a:t>臺灣府淡水捕盜同知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7" tooltip="王汧"/>
              </a:rPr>
              <a:t>王汧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開始整修紅毛城，增闢了四座外圍城門。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1867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年以後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紅毛城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開始由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8" tooltip="英國政府"/>
              </a:rPr>
              <a:t>英國政府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租用，作為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英國駐外機構列表"/>
              </a:rPr>
              <a:t>領事館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，並於其旁興建領事官邸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0" tooltip="太平洋戰爭"/>
              </a:rPr>
              <a:t>太平洋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0" tooltip="太平洋戰爭"/>
              </a:rPr>
              <a:t>戰爭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期間，日本向英美宣戰，並曾短暫查封紅毛城，但於戰後即被交還與英方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爾後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，英國雖於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1950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年和中華民國斷交，但仍持續使用紅毛城作為其領事館直至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1972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並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在其後依序由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1" tooltip="澳大利亞"/>
              </a:rPr>
              <a:t>澳大利亞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與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2" tooltip="美國"/>
              </a:rPr>
              <a:t>美國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代為管理。一直到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1980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年，該城的產權才轉到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3" tooltip="中華民國政府"/>
              </a:rPr>
              <a:t>中華民國政府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手中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指定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為一級古蹟並開放供民眾參觀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紅毛城被視為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台灣現存最古老的建築之一，也是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4" tooltip="中華民國內政部"/>
              </a:rPr>
              <a:t>中華民國內政部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所頒訂的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5" tooltip="台灣古蹟列表"/>
              </a:rPr>
              <a:t>國定古蹟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 </a:t>
            </a:r>
            <a:endParaRPr lang="zh-TW" altLang="en-US" sz="1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890664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</a:t>
            </a:r>
            <a:r>
              <a:rPr lang="zh-TW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古蹟</a:t>
            </a:r>
            <a:endParaRPr lang="zh-TW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389877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7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滬尾砲台</a:t>
            </a:r>
            <a:endParaRPr lang="zh-TW" altLang="en-US" sz="7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2" y="1072560"/>
            <a:ext cx="4212469" cy="280831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0186" y="4437112"/>
            <a:ext cx="82638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又作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滬尾礮臺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，位於今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tooltip="台灣"/>
              </a:rPr>
              <a:t>台灣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 tooltip="新北市"/>
              </a:rPr>
              <a:t>新北市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 tooltip="淡水區"/>
              </a:rPr>
              <a:t>淡水區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，為建造於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1886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年的火炮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7" tooltip="炮台"/>
              </a:rPr>
              <a:t>砲台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，佔地約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公頃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該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砲台為台灣第一位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8" tooltip="台灣巡撫"/>
              </a:rPr>
              <a:t>巡撫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劉銘傳"/>
              </a:rPr>
              <a:t>劉銘傳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所主導建造，其建造目的是為了防衛台灣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0" tooltip="淡水港"/>
              </a:rPr>
              <a:t>淡水港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。該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砲台雖停用多年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但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因為長期屬軍事要塞，因此建築大致完整，門額上仍留存劉銘傳親筆題之「北門鎖鑰」石碑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也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保留了砲台旁兩道城牆及砲陣地數座；但砲台使用主炮均已遭日本人拆離，現已佚失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目前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1" tooltip="中華民國"/>
              </a:rPr>
              <a:t>中華民國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2" tooltip="內政部"/>
              </a:rPr>
              <a:t>內政部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將砲台列為台灣第二級古蹟。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2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淡水古蹟</a:t>
            </a:r>
            <a:endParaRPr lang="zh-TW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6414" y="1844824"/>
            <a:ext cx="41148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7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真理大學</a:t>
            </a:r>
            <a:endParaRPr lang="zh-TW" altLang="en-US" sz="7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71" y="954115"/>
            <a:ext cx="4422963" cy="295232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4819" y="3938870"/>
            <a:ext cx="880882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是一所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tooltip="台灣基督長老教會"/>
              </a:rPr>
              <a:t>台灣基督長老教會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 tooltip="新北市"/>
              </a:rPr>
              <a:t>新北市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 tooltip="淡水區"/>
              </a:rPr>
              <a:t>淡水區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創辦的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7" tooltip="私立大學"/>
              </a:rPr>
              <a:t>私立大學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，前身為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淡水工商管理學院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Aletheia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之校名來自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8" tooltip="希臘語"/>
              </a:rPr>
              <a:t>希臘語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 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α</a:t>
            </a:r>
            <a:r>
              <a:rPr lang="en-US" altLang="zh-TW" sz="1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λήθει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α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「真理」之意。國外則有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哈佛"/>
              </a:rPr>
              <a:t>哈佛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和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0" tooltip="耶魯"/>
              </a:rPr>
              <a:t>耶魯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1" tooltip="拉丁文"/>
              </a:rPr>
              <a:t>拉丁文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的同義字</a:t>
            </a:r>
            <a:r>
              <a:rPr lang="en-US" altLang="zh-TW" sz="1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veritas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其為校訓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是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台灣教育史上第一所學院暨大學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TW" altLang="en-US" sz="1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1872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月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日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2" tooltip="加拿大"/>
              </a:rPr>
              <a:t>加拿大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3" tooltip="基督教"/>
              </a:rPr>
              <a:t>基督教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4" tooltip="長老教會"/>
              </a:rPr>
              <a:t>長老教會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宣教師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5" tooltip="馬偕"/>
              </a:rPr>
              <a:t>馬偕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登陸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 tooltip="淡水區"/>
              </a:rPr>
              <a:t>淡水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選定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現址（今真理大學淡水校區）興建校舍以作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6" tooltip="傳教"/>
              </a:rPr>
              <a:t>傳教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、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7" tooltip="教育"/>
              </a:rPr>
              <a:t>教育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及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8" tooltip="醫療"/>
              </a:rPr>
              <a:t>醫療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之用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1882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年校舍建成後，他為感謝其家鄉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9" tooltip="安大略省"/>
              </a:rPr>
              <a:t>安大略省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0" tooltip="牛津郡"/>
              </a:rPr>
              <a:t>牛津郡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Oxford County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）居民的捐助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遂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將之命名為</a:t>
            </a:r>
            <a:r>
              <a:rPr lang="en-US" altLang="zh-TW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Oxford College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，中文譯為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理學堂大書院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（亦稱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牛津學堂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）。</a:t>
            </a:r>
          </a:p>
          <a:p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1965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年在原址設立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淡水工商管理專科學校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1994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年改制為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淡水工商管理學院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1999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年奉教育部核定正式改制為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真理大學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。現有人文、數理資訊、財經、管理、觀光休閒與運動等五個學院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內含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財經、數理科學、法律、管理科學及人文科學等七個研究所暨宗教學系碩士班、二十八個學系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其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兩校區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1" tooltip="大學圖書館"/>
              </a:rPr>
              <a:t>大學圖書館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藏書量約為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42.4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萬冊，是</a:t>
            </a:r>
            <a:r>
              <a:rPr lang="en-US" altLang="zh-TW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156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所大學中前三十名</a:t>
            </a:r>
            <a:r>
              <a:rPr lang="zh-TW" altLang="en-US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r>
              <a:rPr lang="en-US" altLang="zh-TW" sz="1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2015</a:t>
            </a:r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年起上看擠進二十名內。</a:t>
            </a:r>
          </a:p>
          <a:p>
            <a:r>
              <a:rPr lang="zh-TW" altLang="en-US" sz="1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曾一度通過校內會議，擬改名為馬偕大學，至今尚無音訊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83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淡水古蹟</a:t>
            </a:r>
            <a:endParaRPr lang="zh-TW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2060848"/>
            <a:ext cx="4834880" cy="1180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7200" b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英國</a:t>
            </a:r>
            <a:r>
              <a:rPr lang="zh-TW" altLang="zh-TW" sz="7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領事館</a:t>
            </a:r>
            <a:endParaRPr lang="zh-TW" altLang="zh-TW" sz="7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744416" cy="280831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3528" y="4149080"/>
            <a:ext cx="80970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領事官邸則位於基地高度離水面約</a:t>
            </a:r>
            <a:r>
              <a:rPr lang="en-US" altLang="zh-TW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30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tooltip="公尺"/>
              </a:rPr>
              <a:t>公尺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的小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 tooltip="山"/>
              </a:rPr>
              <a:t>山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上，東側、西側及南側皆緊臨陡峭的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 tooltip="懸崖"/>
              </a:rPr>
              <a:t>懸崖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北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側連接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7" tooltip="壽山 (高雄市)"/>
              </a:rPr>
              <a:t>鼓山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，形成背面靠山、三面環水的形勢。領事館與領事官邸之間建有石階相通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1895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8" tooltip="甲午戰爭"/>
              </a:rPr>
              <a:t>甲午戰爭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後，臺灣進入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日治時期"/>
              </a:rPr>
              <a:t>日治時期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en-US" altLang="zh-TW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1901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年，英國政府進行領事官邸整修，外牆紅磚敷以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0" tooltip="水泥"/>
              </a:rPr>
              <a:t>水泥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避免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1" tooltip="空氣"/>
              </a:rPr>
              <a:t>空氣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中海鹽成分對磚面的侵蝕。</a:t>
            </a:r>
            <a:r>
              <a:rPr lang="en-US" altLang="zh-TW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1908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2" tooltip="日本"/>
              </a:rPr>
              <a:t>日本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積極建設高雄港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3" tooltip="哨船頭"/>
              </a:rPr>
              <a:t>哨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3" tooltip="哨船頭"/>
              </a:rPr>
              <a:t>船頭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及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4" tooltip="旗後山"/>
              </a:rPr>
              <a:t>旗後山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均被劃入港口要塞之範圍，英國因此放棄打狗領事建物的使用權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1925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年，由日人接收使用，領事館改作為高雄水產試驗所，領事官邸改作高雄海洋觀測所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日治時期"/>
              </a:rPr>
              <a:t>日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9" tooltip="日治時期"/>
              </a:rPr>
              <a:t>治時期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結束後又逢多次風災，處處斷垣殘壁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直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至</a:t>
            </a:r>
            <a:r>
              <a:rPr lang="en-US" altLang="zh-TW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1985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年後「打狗英國領事館官邸」方才開始進行修復</a:t>
            </a:r>
            <a:r>
              <a:rPr lang="zh-TW" altLang="en-US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1987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5" tooltip="中華民國"/>
              </a:rPr>
              <a:t>中華民國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16" tooltip="內政部"/>
              </a:rPr>
              <a:t>內政部</a:t>
            </a:r>
            <a:r>
              <a:rPr lang="zh-TW" altLang="en-US" sz="1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公告打狗英國領事館（實為打狗英國領事館官邸）為直轄市定古蹟。</a:t>
            </a:r>
          </a:p>
        </p:txBody>
      </p:sp>
    </p:spTree>
    <p:extLst>
      <p:ext uri="{BB962C8B-B14F-4D97-AF65-F5344CB8AC3E}">
        <p14:creationId xmlns:p14="http://schemas.microsoft.com/office/powerpoint/2010/main" val="308636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淡水美食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19"/>
            <a:ext cx="3744416" cy="83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阿給</a:t>
            </a:r>
            <a:endParaRPr lang="zh-TW" alt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6" name="Picture 2" descr="「淡水美食 阿給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8002"/>
            <a:ext cx="2736304" cy="18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淡水美食 阿給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306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淡水美食 阿給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淡水美食 阿給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10" y="3861048"/>
            <a:ext cx="3070665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5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3705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2" y="274638"/>
            <a:ext cx="4114787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淡水美食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3322699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許義魚酥</a:t>
            </a:r>
            <a:endParaRPr lang="zh-TW" alt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水產飲食店(正宗阿給老店)：淡水小吃吃不停 魚酥大車拼 我喜歡創新奶油香蒜與紅椒口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2132856"/>
            <a:ext cx="2305554" cy="30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水產飲食店(正宗阿給老店)：淡水小吃吃不停 魚酥大車拼 我喜歡創新奶油香蒜與紅椒口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4" y="2128597"/>
            <a:ext cx="2308748" cy="30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3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淡水美食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各式小吃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074" name="Picture 2" descr="「淡水美食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3124295" cy="20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淡水美食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096344" cy="23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淡水美食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65" y="4077072"/>
            <a:ext cx="2880320" cy="21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7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621</Words>
  <Application>Microsoft Office PowerPoint</Application>
  <PresentationFormat>如螢幕大小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淡水遊記</vt:lpstr>
      <vt:lpstr>淡水古蹟</vt:lpstr>
      <vt:lpstr>淡水古蹟</vt:lpstr>
      <vt:lpstr>淡水古蹟</vt:lpstr>
      <vt:lpstr>淡水古蹟</vt:lpstr>
      <vt:lpstr>淡水美食</vt:lpstr>
      <vt:lpstr>淡水美食</vt:lpstr>
      <vt:lpstr>淡水美食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淡水遊記</dc:title>
  <dc:creator>user</dc:creator>
  <cp:lastModifiedBy>user</cp:lastModifiedBy>
  <cp:revision>9</cp:revision>
  <dcterms:created xsi:type="dcterms:W3CDTF">2016-12-22T01:48:40Z</dcterms:created>
  <dcterms:modified xsi:type="dcterms:W3CDTF">2016-12-22T03:04:13Z</dcterms:modified>
</cp:coreProperties>
</file>