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6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5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11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37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56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2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51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96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86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358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56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58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419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508F-1C59-474E-A083-BEE8E4B16799}" type="datetimeFigureOut">
              <a:rPr lang="zh-TW" altLang="en-US" smtClean="0"/>
              <a:t>2016/12/26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6FDB-4AC9-4109-A984-CFC080525A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754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5%BF%A0%E7%BE%A9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zh.wikipedia.org/wiki/%E4%B8%AD%E8%8F%AF%E6%96%87%E5%8C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5%AD%94%E5%AD%90" TargetMode="External"/><Relationship Id="rId5" Type="http://schemas.openxmlformats.org/officeDocument/2006/relationships/hyperlink" Target="https://zh.wikipedia.org/wiki/%E6%AD%A6%E8%81%96" TargetMode="External"/><Relationship Id="rId4" Type="http://schemas.openxmlformats.org/officeDocument/2006/relationships/hyperlink" Target="https://zh.wikipedia.org/wiki/%E5%B8%9D%E7%8E%8B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4%BA%8E%E7%A6%81" TargetMode="External"/><Relationship Id="rId13" Type="http://schemas.openxmlformats.org/officeDocument/2006/relationships/hyperlink" Target="https://zh.wikipedia.org/wiki/%E5%8D%97%E4%B9%A1%E9%83%A1" TargetMode="External"/><Relationship Id="rId3" Type="http://schemas.openxmlformats.org/officeDocument/2006/relationships/hyperlink" Target="https://zh.wikipedia.org/wiki/%E5%89%8D%E5%B0%86%E5%86%9B" TargetMode="External"/><Relationship Id="rId7" Type="http://schemas.openxmlformats.org/officeDocument/2006/relationships/hyperlink" Target="https://zh.wikipedia.org/wiki/%E5%B7%A6%E5%B0%87%E8%BB%8D" TargetMode="External"/><Relationship Id="rId12" Type="http://schemas.openxmlformats.org/officeDocument/2006/relationships/hyperlink" Target="https://zh.wikipedia.org/w/index.php?title=%E8%83%A1%E4%BF%AE&amp;action=edit&amp;redlink=1" TargetMode="External"/><Relationship Id="rId2" Type="http://schemas.openxmlformats.org/officeDocument/2006/relationships/hyperlink" Target="https://zh.wikipedia.org/wiki/%E6%B1%89%E4%B8%AD%E7%8E%8B" TargetMode="External"/><Relationship Id="rId16" Type="http://schemas.openxmlformats.org/officeDocument/2006/relationships/hyperlink" Target="https://zh.wikipedia.org/wiki/%E8%8F%AF%E5%A4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6%9B%B9%E4%BB%81" TargetMode="External"/><Relationship Id="rId11" Type="http://schemas.openxmlformats.org/officeDocument/2006/relationships/hyperlink" Target="https://zh.wikipedia.org/wiki/%E6%96%AC%E9%A6%96" TargetMode="External"/><Relationship Id="rId5" Type="http://schemas.openxmlformats.org/officeDocument/2006/relationships/hyperlink" Target="https://zh.wikipedia.org/wiki/%E6%A8%8A%E5%9F%8E" TargetMode="External"/><Relationship Id="rId15" Type="http://schemas.openxmlformats.org/officeDocument/2006/relationships/hyperlink" Target="https://zh.wikipedia.org/wiki/%E5%85%B3%E7%BE%BD" TargetMode="External"/><Relationship Id="rId10" Type="http://schemas.openxmlformats.org/officeDocument/2006/relationships/hyperlink" Target="https://zh.wikipedia.org/wiki/%E5%BA%9E%E5%BE%B7_(%E4%B8%89%E5%9B%BD)" TargetMode="External"/><Relationship Id="rId4" Type="http://schemas.openxmlformats.org/officeDocument/2006/relationships/hyperlink" Target="https://zh.wikipedia.org/wiki/%E5%81%87%E7%AF%80" TargetMode="External"/><Relationship Id="rId9" Type="http://schemas.openxmlformats.org/officeDocument/2006/relationships/hyperlink" Target="https://zh.wikipedia.org/wiki/%E6%BC%A2%E6%B0%B4" TargetMode="External"/><Relationship Id="rId14" Type="http://schemas.openxmlformats.org/officeDocument/2006/relationships/hyperlink" Target="https://zh.wikipedia.org/w/index.php?title=%E5%82%85%E6%96%B9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7%A7%81%E9%80%9A" TargetMode="External"/><Relationship Id="rId13" Type="http://schemas.openxmlformats.org/officeDocument/2006/relationships/hyperlink" Target="https://zh.wikipedia.org/wiki/%E7%9A%87%E5%B8%9D" TargetMode="External"/><Relationship Id="rId3" Type="http://schemas.openxmlformats.org/officeDocument/2006/relationships/hyperlink" Target="https://zh.wikipedia.org/wiki/%E5%B9%B3%E9%99%BD%E5%85%AC%E4%B8%BB_(%E6%BC%A2%E6%99%AF%E5%B8%9D)" TargetMode="External"/><Relationship Id="rId7" Type="http://schemas.openxmlformats.org/officeDocument/2006/relationships/hyperlink" Target="https://zh.wikipedia.org/wiki/%E8%A1%9B%E9%9D%92" TargetMode="External"/><Relationship Id="rId12" Type="http://schemas.openxmlformats.org/officeDocument/2006/relationships/hyperlink" Target="https://zh.wikipedia.org/wiki/%E7%9A%87%E5%90%8E" TargetMode="External"/><Relationship Id="rId2" Type="http://schemas.openxmlformats.org/officeDocument/2006/relationships/hyperlink" Target="https://zh.wikipedia.org/wiki/%E8%A1%99%E5%BD%B9" TargetMode="Externa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5%B9%B3%E9%99%BD%E5%85%AC%E4%B8%BB" TargetMode="External"/><Relationship Id="rId11" Type="http://schemas.openxmlformats.org/officeDocument/2006/relationships/hyperlink" Target="https://zh.wikipedia.org/wiki/%E5%88%98%E6%8D%AE" TargetMode="External"/><Relationship Id="rId5" Type="http://schemas.openxmlformats.org/officeDocument/2006/relationships/hyperlink" Target="https://zh.wikipedia.org/wiki/%E5%8D%AB%E5%AD%90%E5%A4%AB" TargetMode="External"/><Relationship Id="rId15" Type="http://schemas.openxmlformats.org/officeDocument/2006/relationships/hyperlink" Target="https://zh.wikipedia.org/wiki/%E8%88%85" TargetMode="External"/><Relationship Id="rId10" Type="http://schemas.openxmlformats.org/officeDocument/2006/relationships/hyperlink" Target="https://zh.wikipedia.org/wiki/%E6%B1%89%E6%AD%A6%E5%B8%9D" TargetMode="External"/><Relationship Id="rId4" Type="http://schemas.openxmlformats.org/officeDocument/2006/relationships/hyperlink" Target="https://zh.wikipedia.org/w/index.php?title=%E8%A1%9B%E5%B0%91%E5%85%92&amp;action=edit&amp;redlink=1" TargetMode="External"/><Relationship Id="rId9" Type="http://schemas.openxmlformats.org/officeDocument/2006/relationships/hyperlink" Target="https://zh.wikipedia.org/wiki/%E5%A7%A8%E6%AF%8D" TargetMode="External"/><Relationship Id="rId14" Type="http://schemas.openxmlformats.org/officeDocument/2006/relationships/hyperlink" Target="https://zh.wikipedia.org/wiki/%E4%BE%8D%E4%B8%A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088231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國文行動教學</a:t>
            </a:r>
            <a:r>
              <a:rPr lang="en-US" altLang="zh-TW" sz="7200" dirty="0" smtClean="0"/>
              <a:t/>
            </a:r>
            <a:br>
              <a:rPr lang="en-US" altLang="zh-TW" sz="7200" dirty="0" smtClean="0"/>
            </a:br>
            <a:r>
              <a:rPr lang="zh-TW" altLang="en-US" sz="7200" dirty="0" smtClean="0"/>
              <a:t>英雄人物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201622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</a:rPr>
              <a:t>普二孝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en-US" altLang="zh-TW" sz="2400" dirty="0" smtClean="0">
                <a:solidFill>
                  <a:schemeClr val="tx1"/>
                </a:solidFill>
              </a:rPr>
              <a:t>1040173</a:t>
            </a:r>
            <a:r>
              <a:rPr lang="zh-TW" altLang="en-US" sz="2400" dirty="0" smtClean="0">
                <a:solidFill>
                  <a:schemeClr val="tx1"/>
                </a:solidFill>
              </a:rPr>
              <a:t> 王</a:t>
            </a:r>
            <a:r>
              <a:rPr lang="en-US" altLang="zh-TW" sz="2400" dirty="0" smtClean="0">
                <a:solidFill>
                  <a:schemeClr val="tx1"/>
                </a:solidFill>
              </a:rPr>
              <a:t>    </a:t>
            </a:r>
            <a:r>
              <a:rPr lang="zh-TW" altLang="en-US" sz="2400" dirty="0" smtClean="0">
                <a:solidFill>
                  <a:schemeClr val="tx1"/>
                </a:solidFill>
              </a:rPr>
              <a:t>芯</a:t>
            </a:r>
            <a:r>
              <a:rPr lang="en-US" altLang="zh-TW" sz="2400" dirty="0">
                <a:solidFill>
                  <a:schemeClr val="tx1"/>
                </a:solidFill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</a:rPr>
              <a:t>  1040076</a:t>
            </a:r>
            <a:r>
              <a:rPr lang="zh-TW" altLang="en-US" sz="2400" dirty="0" smtClean="0">
                <a:solidFill>
                  <a:schemeClr val="tx1"/>
                </a:solidFill>
              </a:rPr>
              <a:t> 魏靖軒 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en-US" altLang="zh-TW" sz="2400" dirty="0" smtClean="0">
                <a:solidFill>
                  <a:schemeClr val="tx1"/>
                </a:solidFill>
              </a:rPr>
              <a:t>1040177</a:t>
            </a:r>
            <a:r>
              <a:rPr lang="zh-TW" altLang="en-US" sz="2400" dirty="0" smtClean="0">
                <a:solidFill>
                  <a:schemeClr val="tx1"/>
                </a:solidFill>
              </a:rPr>
              <a:t> 梁家瑜</a:t>
            </a:r>
            <a:r>
              <a:rPr lang="en-US" altLang="zh-TW" sz="2400" dirty="0">
                <a:solidFill>
                  <a:schemeClr val="tx1"/>
                </a:solidFill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</a:rPr>
              <a:t>  1040065</a:t>
            </a:r>
            <a:r>
              <a:rPr lang="zh-TW" altLang="en-US" sz="2400" dirty="0" smtClean="0">
                <a:solidFill>
                  <a:schemeClr val="tx1"/>
                </a:solidFill>
              </a:rPr>
              <a:t> 謝宜蕎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en-US" altLang="zh-TW" sz="2400" dirty="0" smtClean="0">
                <a:solidFill>
                  <a:schemeClr val="tx1"/>
                </a:solidFill>
              </a:rPr>
              <a:t>1040051</a:t>
            </a:r>
            <a:r>
              <a:rPr lang="zh-TW" altLang="en-US" sz="2400" dirty="0" smtClean="0">
                <a:solidFill>
                  <a:schemeClr val="tx1"/>
                </a:solidFill>
              </a:rPr>
              <a:t> 林子馨</a:t>
            </a:r>
            <a:r>
              <a:rPr lang="en-US" altLang="zh-TW" sz="2400" dirty="0">
                <a:solidFill>
                  <a:schemeClr val="tx1"/>
                </a:solidFill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</a:rPr>
              <a:t>  1040178</a:t>
            </a:r>
            <a:r>
              <a:rPr lang="zh-TW" altLang="en-US" sz="2400" dirty="0" smtClean="0">
                <a:solidFill>
                  <a:schemeClr val="tx1"/>
                </a:solidFill>
              </a:rPr>
              <a:t> 陳湘瀅</a:t>
            </a:r>
            <a:r>
              <a:rPr lang="en-US" altLang="zh-TW" sz="2400" dirty="0" smtClean="0">
                <a:solidFill>
                  <a:schemeClr val="tx1"/>
                </a:solidFill>
              </a:rPr>
              <a:t> 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40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德蕾莎修女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/>
              <a:t>德蕾莎修女於一九一</a:t>
            </a:r>
            <a:r>
              <a:rPr lang="en-US" altLang="zh-TW" dirty="0"/>
              <a:t>0</a:t>
            </a:r>
            <a:r>
              <a:rPr lang="zh-TW" altLang="en-US" dirty="0"/>
              <a:t>年八月，出生在南斯拉夫阿爾巴尼亞的史科培城。父親是位商人，母親賢良淑慧，她是么女，有一個哥哥、一個姐姐。父親早逝，生活清苦。小時候，德蕾莎在當地的公立學校念書，參加了學校中的天主教學生會。這個學生會特別支持到外地去傳教。十二歲的時候，她就立下志願，將來要到外國去傳教，從事救助窮人的工作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60835"/>
            <a:ext cx="2952328" cy="32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5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德蕾莎</a:t>
            </a:r>
            <a:r>
              <a:rPr lang="zh-TW" altLang="en-US" dirty="0" smtClean="0"/>
              <a:t>修女</a:t>
            </a:r>
            <a:r>
              <a:rPr lang="zh-TW" altLang="en-US" dirty="0"/>
              <a:t>事蹟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1950</a:t>
            </a:r>
            <a:r>
              <a:rPr lang="zh-TW" altLang="en-US" dirty="0"/>
              <a:t>年德蕾莎創立羅馬天主教仁愛傳教會，為患愛滋病、麻風和結核者提供居所，運營粥廠、藥房、診所、兒童及家庭諮詢機構、孤兒院及學校。傳教會成員必須貞潔、貧窮及服從三誓願，以及第四個誓願「全心主意為最貧苦的人服務」</a:t>
            </a:r>
          </a:p>
        </p:txBody>
      </p:sp>
    </p:spTree>
    <p:extLst>
      <p:ext uri="{BB962C8B-B14F-4D97-AF65-F5344CB8AC3E}">
        <p14:creationId xmlns:p14="http://schemas.microsoft.com/office/powerpoint/2010/main" val="4087521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海倫</a:t>
            </a:r>
            <a:r>
              <a:rPr lang="en-US" altLang="zh-TW" dirty="0"/>
              <a:t>·</a:t>
            </a:r>
            <a:r>
              <a:rPr lang="zh-TW" altLang="en-US" dirty="0"/>
              <a:t>凱勒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/>
              <a:t>海倫</a:t>
            </a:r>
            <a:r>
              <a:rPr lang="en-US" altLang="zh-TW" dirty="0"/>
              <a:t>·</a:t>
            </a:r>
            <a:r>
              <a:rPr lang="zh-TW" altLang="en-US" dirty="0"/>
              <a:t>亞當斯</a:t>
            </a:r>
            <a:r>
              <a:rPr lang="en-US" altLang="zh-TW" dirty="0"/>
              <a:t>·</a:t>
            </a:r>
            <a:r>
              <a:rPr lang="zh-TW" altLang="en-US" dirty="0"/>
              <a:t>凱勒（</a:t>
            </a:r>
            <a:r>
              <a:rPr lang="en-US" altLang="zh-TW" dirty="0"/>
              <a:t>Helen Adams Keller</a:t>
            </a:r>
            <a:r>
              <a:rPr lang="zh-TW" altLang="en-US" dirty="0"/>
              <a:t>，</a:t>
            </a:r>
            <a:r>
              <a:rPr lang="en-US" altLang="zh-TW" dirty="0"/>
              <a:t>1880</a:t>
            </a:r>
            <a:r>
              <a:rPr lang="zh-TW" altLang="en-US" dirty="0"/>
              <a:t>年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27</a:t>
            </a:r>
            <a:r>
              <a:rPr lang="zh-TW" altLang="en-US" dirty="0"/>
              <a:t>日－</a:t>
            </a:r>
            <a:r>
              <a:rPr lang="en-US" altLang="zh-TW" dirty="0"/>
              <a:t>1968</a:t>
            </a:r>
            <a:r>
              <a:rPr lang="zh-TW" altLang="en-US" dirty="0"/>
              <a:t>年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zh-TW" altLang="en-US" dirty="0"/>
              <a:t>日），美國殘障教育家。她幼年因意外疾病而引致失明及失聰。後來藉著她的導師安</a:t>
            </a:r>
            <a:r>
              <a:rPr lang="en-US" altLang="zh-TW" dirty="0"/>
              <a:t>·</a:t>
            </a:r>
            <a:r>
              <a:rPr lang="zh-TW" altLang="en-US" dirty="0" smtClean="0"/>
              <a:t>蘇利文的</a:t>
            </a:r>
            <a:r>
              <a:rPr lang="zh-TW" altLang="en-US" dirty="0"/>
              <a:t>努力，老師時常在她手上寫單字，同時讓海倫感覺什麼物品是什麼，用愛去引導她，並找到其他專家幫她學會發音，讓她慢慢學會流暢的表達，海倫才開始與其他人溝通並接受教育。海倫</a:t>
            </a:r>
            <a:r>
              <a:rPr lang="en-US" altLang="zh-TW" dirty="0"/>
              <a:t>·</a:t>
            </a:r>
            <a:r>
              <a:rPr lang="zh-TW" altLang="en-US" dirty="0"/>
              <a:t>凱勒畢業於哈佛大學。 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643" y="1916832"/>
            <a:ext cx="252028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2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海倫</a:t>
            </a:r>
            <a:r>
              <a:rPr lang="en-US" altLang="zh-TW" dirty="0"/>
              <a:t>·</a:t>
            </a:r>
            <a:r>
              <a:rPr lang="zh-TW" altLang="en-US" dirty="0"/>
              <a:t>凱</a:t>
            </a:r>
            <a:r>
              <a:rPr lang="zh-TW" altLang="en-US" dirty="0" smtClean="0"/>
              <a:t>勒事蹟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海倫於</a:t>
            </a:r>
            <a:r>
              <a:rPr lang="en-US" altLang="zh-TW" dirty="0"/>
              <a:t>1924</a:t>
            </a:r>
            <a:r>
              <a:rPr lang="zh-TW" altLang="en-US" dirty="0"/>
              <a:t>年組成海倫</a:t>
            </a:r>
            <a:r>
              <a:rPr lang="en-US" altLang="zh-TW" dirty="0"/>
              <a:t>·</a:t>
            </a:r>
            <a:r>
              <a:rPr lang="zh-TW" altLang="en-US" dirty="0"/>
              <a:t>凱勒基金會，並加入美國盲人基金會，作為其全國和國際的關係顧問。其後她在國際獅子的年會上發表演說，她要求獅子會成為「協助失明人士戰勝黑暗的武士」。並說：「我為你們開啟機會的窗，我正敲著你的大門。」</a:t>
            </a:r>
            <a:r>
              <a:rPr lang="en-US" altLang="zh-TW" dirty="0"/>
              <a:t>1946</a:t>
            </a:r>
            <a:r>
              <a:rPr lang="zh-TW" altLang="en-US" dirty="0"/>
              <a:t>年任美國全球盲人基金會國際關係顧問，並開始週遊世界，共訪問</a:t>
            </a:r>
            <a:r>
              <a:rPr lang="en-US" altLang="zh-TW" dirty="0"/>
              <a:t>35</a:t>
            </a:r>
            <a:r>
              <a:rPr lang="zh-TW" altLang="en-US" dirty="0"/>
              <a:t>個國家。她盡力爭取在世界各地興建盲人學校，並常去醫院探望病人，與他們分享她的經歷，以給予他們生存意志。她同時亦為貧民及黑人爭取權益，以及提倡世界和平。 </a:t>
            </a:r>
          </a:p>
        </p:txBody>
      </p:sp>
    </p:spTree>
    <p:extLst>
      <p:ext uri="{BB962C8B-B14F-4D97-AF65-F5344CB8AC3E}">
        <p14:creationId xmlns:p14="http://schemas.microsoft.com/office/powerpoint/2010/main" val="224119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佛蘿倫絲</a:t>
            </a:r>
            <a:r>
              <a:rPr lang="en-US" altLang="zh-TW" dirty="0"/>
              <a:t>·</a:t>
            </a:r>
            <a:r>
              <a:rPr lang="zh-TW" altLang="en-US" dirty="0"/>
              <a:t>南丁格爾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/>
              <a:t>佛蘿倫絲</a:t>
            </a:r>
            <a:r>
              <a:rPr lang="en-US" altLang="zh-TW" dirty="0"/>
              <a:t>·</a:t>
            </a:r>
            <a:r>
              <a:rPr lang="zh-TW" altLang="en-US" dirty="0"/>
              <a:t>南丁格爾生於義大利佛羅倫斯的英國上流社會家庭，且跟她的姊姊派絲諾</a:t>
            </a:r>
            <a:r>
              <a:rPr lang="zh-TW" altLang="en-US" dirty="0" smtClean="0"/>
              <a:t>普一樣</a:t>
            </a:r>
            <a:r>
              <a:rPr lang="zh-TW" altLang="en-US" dirty="0"/>
              <a:t>，她的名字也是取自她的出生地：佛羅倫斯。</a:t>
            </a:r>
          </a:p>
          <a:p>
            <a:r>
              <a:rPr lang="zh-TW" altLang="en-US" dirty="0"/>
              <a:t>她的父親是威廉</a:t>
            </a:r>
            <a:r>
              <a:rPr lang="en-US" altLang="zh-TW" dirty="0"/>
              <a:t>·</a:t>
            </a:r>
            <a:r>
              <a:rPr lang="zh-TW" altLang="en-US" dirty="0"/>
              <a:t>愛德華</a:t>
            </a:r>
            <a:r>
              <a:rPr lang="en-US" altLang="zh-TW" dirty="0"/>
              <a:t>·</a:t>
            </a:r>
            <a:r>
              <a:rPr lang="zh-TW" altLang="en-US" dirty="0" smtClean="0"/>
              <a:t>南丁格爾，</a:t>
            </a:r>
            <a:r>
              <a:rPr lang="zh-TW" altLang="en-US" dirty="0"/>
              <a:t>而母親是法蘭西斯</a:t>
            </a:r>
            <a:r>
              <a:rPr lang="en-US" altLang="zh-TW" dirty="0"/>
              <a:t>·</a:t>
            </a:r>
            <a:r>
              <a:rPr lang="zh-TW" altLang="en-US" dirty="0"/>
              <a:t>芬妮</a:t>
            </a:r>
            <a:r>
              <a:rPr lang="en-US" altLang="zh-TW" dirty="0"/>
              <a:t>·</a:t>
            </a:r>
            <a:r>
              <a:rPr lang="zh-TW" altLang="en-US" dirty="0"/>
              <a:t>南丁格爾</a:t>
            </a:r>
            <a:r>
              <a:rPr lang="en-US" altLang="zh-TW" dirty="0"/>
              <a:t>·</a:t>
            </a:r>
            <a:r>
              <a:rPr lang="zh-TW" altLang="en-US" dirty="0"/>
              <a:t>史</a:t>
            </a:r>
            <a:r>
              <a:rPr lang="zh-TW" altLang="en-US" dirty="0" smtClean="0"/>
              <a:t>密斯。他</a:t>
            </a:r>
            <a:r>
              <a:rPr lang="zh-TW" altLang="en-US" dirty="0"/>
              <a:t>的母親瑪麗</a:t>
            </a:r>
            <a:r>
              <a:rPr lang="en-US" altLang="zh-TW" dirty="0"/>
              <a:t>·</a:t>
            </a:r>
            <a:r>
              <a:rPr lang="zh-TW" altLang="en-US" dirty="0"/>
              <a:t>艾凡</a:t>
            </a:r>
            <a:r>
              <a:rPr lang="zh-TW" altLang="en-US" dirty="0" smtClean="0"/>
              <a:t>斯是</a:t>
            </a:r>
            <a:r>
              <a:rPr lang="zh-TW" altLang="en-US" dirty="0"/>
              <a:t>彼得</a:t>
            </a:r>
            <a:r>
              <a:rPr lang="en-US" altLang="zh-TW" dirty="0"/>
              <a:t>·</a:t>
            </a:r>
            <a:r>
              <a:rPr lang="zh-TW" altLang="en-US" dirty="0"/>
              <a:t>南丁格爾一世的姪女，而她的父親（南丁格爾的外祖父）是一名廢奴主義者威爾</a:t>
            </a:r>
            <a:r>
              <a:rPr lang="en-US" altLang="zh-TW" dirty="0"/>
              <a:t>·</a:t>
            </a:r>
            <a:r>
              <a:rPr lang="zh-TW" altLang="en-US" dirty="0"/>
              <a:t>史密斯。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916832"/>
            <a:ext cx="2960886" cy="330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38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佛蘿倫絲</a:t>
            </a:r>
            <a:r>
              <a:rPr lang="en-US" altLang="zh-TW" dirty="0"/>
              <a:t>·</a:t>
            </a:r>
            <a:r>
              <a:rPr lang="zh-TW" altLang="en-US" dirty="0" smtClean="0"/>
              <a:t>南丁格爾 事蹟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在十九世紀初期，護理還算不上是一個專門職業。在當時的歐洲，護士都是由一些未受教育的社會低層人士擔任，因此護理並不是一個受到尊敬的行業。 </a:t>
            </a:r>
          </a:p>
          <a:p>
            <a:endParaRPr lang="zh-TW" altLang="en-US" dirty="0"/>
          </a:p>
          <a:p>
            <a:r>
              <a:rPr lang="zh-TW" altLang="en-US" dirty="0"/>
              <a:t>然而，南丁格爾卻憑一己之力，扭轉了這個看法。她革命性地改變了護理教育的體系，致力提高這個行業的專業水準，使護理成為現代醫學領域中一個重要的學門。 </a:t>
            </a:r>
          </a:p>
          <a:p>
            <a:endParaRPr lang="zh-TW" altLang="en-US" dirty="0"/>
          </a:p>
          <a:p>
            <a:r>
              <a:rPr lang="zh-TW" altLang="en-US" dirty="0"/>
              <a:t>此外，她還是近代首先應用統計學於醫學研究上的先驅者；她是第一個利用統計的結果來改善軍隊、醫院、以及診所病人健康的先進。 </a:t>
            </a:r>
          </a:p>
        </p:txBody>
      </p:sp>
    </p:spTree>
    <p:extLst>
      <p:ext uri="{BB962C8B-B14F-4D97-AF65-F5344CB8AC3E}">
        <p14:creationId xmlns:p14="http://schemas.microsoft.com/office/powerpoint/2010/main" val="1629904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每個人心中的英雄都不一樣，之所以選了這六位英雄，是因為讀了他們故事，劉邦如何從一個平民晉身為皇帝、關羽勇猛與忠義、霍去病</a:t>
            </a:r>
            <a:r>
              <a:rPr lang="zh-TW" altLang="en-US" dirty="0"/>
              <a:t>愛國忘家，壯志凌雲，成了流傳千古的名言、全心主意為最貧苦的人</a:t>
            </a:r>
            <a:r>
              <a:rPr lang="zh-TW" altLang="en-US" dirty="0" smtClean="0"/>
              <a:t>服務的</a:t>
            </a:r>
            <a:r>
              <a:rPr lang="zh-TW" altLang="en-US" dirty="0"/>
              <a:t>德蕾莎</a:t>
            </a:r>
            <a:r>
              <a:rPr lang="zh-TW" altLang="en-US" dirty="0" smtClean="0"/>
              <a:t>修女、</a:t>
            </a:r>
            <a:r>
              <a:rPr lang="zh-TW" altLang="en-US" dirty="0"/>
              <a:t>協助失明人士戰勝黑暗的</a:t>
            </a:r>
            <a:r>
              <a:rPr lang="zh-TW" altLang="en-US" dirty="0" smtClean="0"/>
              <a:t>武士的</a:t>
            </a:r>
            <a:r>
              <a:rPr lang="zh-TW" altLang="en-US" dirty="0"/>
              <a:t>海倫</a:t>
            </a:r>
            <a:r>
              <a:rPr lang="en-US" altLang="zh-TW" dirty="0"/>
              <a:t>·</a:t>
            </a:r>
            <a:r>
              <a:rPr lang="zh-TW" altLang="en-US" dirty="0"/>
              <a:t>凱</a:t>
            </a:r>
            <a:r>
              <a:rPr lang="zh-TW" altLang="en-US" dirty="0" smtClean="0"/>
              <a:t>勒、</a:t>
            </a:r>
            <a:r>
              <a:rPr lang="zh-TW" altLang="en-US" dirty="0"/>
              <a:t>首先應用統計學於醫學研究上的</a:t>
            </a:r>
            <a:r>
              <a:rPr lang="zh-TW" altLang="en-US" dirty="0" smtClean="0"/>
              <a:t>先驅者的</a:t>
            </a:r>
            <a:r>
              <a:rPr lang="zh-TW" altLang="en-US" dirty="0"/>
              <a:t>佛蘿倫絲</a:t>
            </a:r>
            <a:r>
              <a:rPr lang="en-US" altLang="zh-TW" dirty="0"/>
              <a:t>·</a:t>
            </a:r>
            <a:r>
              <a:rPr lang="zh-TW" altLang="en-US" dirty="0" smtClean="0"/>
              <a:t>南丁格爾，這些都是我們所崇拜的</a:t>
            </a:r>
            <a:r>
              <a:rPr lang="en-US" altLang="zh-TW" dirty="0" smtClean="0"/>
              <a:t>!</a:t>
            </a:r>
          </a:p>
          <a:p>
            <a:r>
              <a:rPr lang="zh-TW" altLang="en-US" dirty="0"/>
              <a:t>藉由他們來想想我們</a:t>
            </a:r>
            <a:r>
              <a:rPr lang="zh-TW" altLang="en-US" dirty="0" smtClean="0"/>
              <a:t>自己，會有不同的收穫。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843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656183"/>
          </a:xfrm>
        </p:spPr>
        <p:txBody>
          <a:bodyPr/>
          <a:lstStyle/>
          <a:p>
            <a:r>
              <a:rPr lang="zh-TW" altLang="en-US" dirty="0" smtClean="0"/>
              <a:t>何謂英雄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語源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中國：魏明帝時期的劉邵在其著作</a:t>
            </a:r>
            <a:r>
              <a:rPr lang="en-US" altLang="zh-TW" dirty="0" smtClean="0">
                <a:solidFill>
                  <a:schemeClr val="tx1"/>
                </a:solidFill>
              </a:rPr>
              <a:t>《</a:t>
            </a:r>
            <a:r>
              <a:rPr lang="zh-TW" altLang="en-US" dirty="0" smtClean="0">
                <a:solidFill>
                  <a:schemeClr val="tx1"/>
                </a:solidFill>
              </a:rPr>
              <a:t>人物誌</a:t>
            </a:r>
            <a:r>
              <a:rPr lang="en-US" altLang="zh-TW" dirty="0" smtClean="0">
                <a:solidFill>
                  <a:schemeClr val="tx1"/>
                </a:solidFill>
              </a:rPr>
              <a:t>》</a:t>
            </a:r>
            <a:r>
              <a:rPr lang="zh-TW" altLang="en-US" dirty="0" smtClean="0">
                <a:solidFill>
                  <a:schemeClr val="tx1"/>
                </a:solidFill>
              </a:rPr>
              <a:t>第八篇</a:t>
            </a:r>
            <a:r>
              <a:rPr lang="en-US" altLang="zh-TW" dirty="0" smtClean="0">
                <a:solidFill>
                  <a:schemeClr val="tx1"/>
                </a:solidFill>
              </a:rPr>
              <a:t>《</a:t>
            </a:r>
            <a:r>
              <a:rPr lang="zh-TW" altLang="en-US" dirty="0" smtClean="0">
                <a:solidFill>
                  <a:schemeClr val="tx1"/>
                </a:solidFill>
              </a:rPr>
              <a:t>英雄</a:t>
            </a:r>
            <a:r>
              <a:rPr lang="en-US" altLang="zh-TW" dirty="0" smtClean="0">
                <a:solidFill>
                  <a:schemeClr val="tx1"/>
                </a:solidFill>
              </a:rPr>
              <a:t>》</a:t>
            </a:r>
            <a:r>
              <a:rPr lang="zh-TW" altLang="en-US" dirty="0" smtClean="0">
                <a:solidFill>
                  <a:schemeClr val="tx1"/>
                </a:solidFill>
              </a:rPr>
              <a:t>中寫道：「聰明秀出，謂之英；膽力過人，謂之雄。」如張良是「英而不雄」，而韓信則為「雄而不英」。兼有英雄，則能長世；高祖、項羽是也。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劉邦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漢太祖劉邦，字季，</a:t>
            </a:r>
            <a:endParaRPr lang="en-US" altLang="zh-TW" dirty="0" smtClean="0"/>
          </a:p>
          <a:p>
            <a:r>
              <a:rPr lang="zh-TW" altLang="en-US" dirty="0" smtClean="0"/>
              <a:t>戰國後期楚國沛豐邑中陽里人人</a:t>
            </a:r>
            <a:endParaRPr lang="en-US" altLang="zh-TW" dirty="0" smtClean="0"/>
          </a:p>
          <a:p>
            <a:r>
              <a:rPr lang="zh-TW" altLang="en-US" dirty="0" smtClean="0"/>
              <a:t>中國歷史上第一位平民出身的天子，</a:t>
            </a:r>
            <a:endParaRPr lang="en-US" altLang="zh-TW" dirty="0" smtClean="0"/>
          </a:p>
          <a:p>
            <a:r>
              <a:rPr lang="zh-TW" altLang="en-US" dirty="0" smtClean="0"/>
              <a:t>從家鄉沛縣起兵反秦，被沛縣蕭何、樊噲等人擁為沛公，尊楚懷王。</a:t>
            </a:r>
            <a:endParaRPr lang="en-US" altLang="zh-TW" dirty="0" smtClean="0"/>
          </a:p>
          <a:p>
            <a:r>
              <a:rPr lang="zh-TW" altLang="en-US" dirty="0" smtClean="0"/>
              <a:t>秦亡後，被項羽封為漢中王。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74534"/>
            <a:ext cx="3194713" cy="383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劉邦 </a:t>
            </a:r>
            <a:r>
              <a:rPr lang="en-US" altLang="zh-TW" dirty="0" smtClean="0"/>
              <a:t>-</a:t>
            </a:r>
            <a:r>
              <a:rPr lang="zh-TW" altLang="en-US" dirty="0" smtClean="0"/>
              <a:t> 事蹟 楚漢相爭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 </a:t>
            </a:r>
          </a:p>
          <a:p>
            <a:pPr marL="0" indent="0">
              <a:buNone/>
            </a:pPr>
            <a:r>
              <a:rPr lang="zh-TW" altLang="en-US" dirty="0" smtClean="0"/>
              <a:t>在入咸陽前，項羽屯駐在鴻門時，曾邀請劉邦赴宴，也就是有名的鴻門宴，然而項羽未聽從亞父范增之計，使得劉邦逃過一劫。項羽進入咸陽，火燒阿房宮，自稱西楚霸王，儼然天下共主，分封群臣。項羽將劉邦分封到巴蜀漢中一帶為漢王，卻將楚懷王先前許諾的關中之地封給三個秦朝降將（史稱三秦）。項羽的分封無法服眾，各國起兵叛變，劉邦趁項羽出外平亂出兵關中，甚至一度攻佔項羽的根據地彭城。 </a:t>
            </a:r>
          </a:p>
        </p:txBody>
      </p:sp>
    </p:spTree>
    <p:extLst>
      <p:ext uri="{BB962C8B-B14F-4D97-AF65-F5344CB8AC3E}">
        <p14:creationId xmlns:p14="http://schemas.microsoft.com/office/powerpoint/2010/main" val="3408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經過楚漢之間長期的拉鋸戰，在蕭何、張良、韓信等的協助下，劉邦所率領的漢軍逐漸坐大。楚漢兩國協議以鴻溝為界，鴻溝以西為漢，以東為楚，互不侵犯。但是，當項羽遵守諾言退兵，並放回曾被扣為人質的劉邦的父母妻子之後，劉邦卻背信偷襲。項羽退到垓下，劉邦用四面楚歌之計瓦解楚軍軍心，最後項羽走投無路，自覺無顏見江東父老，只好自刎於烏江邊。這場歷時五年的楚漢戰爭，終以劉邦一統天下，項羽徹底敗亡而自殺告結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41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 smtClean="0"/>
              <a:t>關羽（</a:t>
            </a:r>
            <a:r>
              <a:rPr lang="en-US" altLang="zh-TW" dirty="0" smtClean="0"/>
              <a:t>160</a:t>
            </a:r>
            <a:r>
              <a:rPr lang="zh-TW" altLang="en-US" dirty="0" smtClean="0"/>
              <a:t>年－</a:t>
            </a:r>
            <a:r>
              <a:rPr lang="en-US" altLang="zh-TW" dirty="0" smtClean="0"/>
              <a:t>220</a:t>
            </a:r>
            <a:r>
              <a:rPr lang="zh-TW" altLang="en-US" dirty="0" smtClean="0"/>
              <a:t>年），字雲長，本字壽長。</a:t>
            </a:r>
            <a:endParaRPr lang="en-US" altLang="zh-TW" dirty="0" smtClean="0"/>
          </a:p>
          <a:p>
            <a:r>
              <a:rPr lang="zh-TW" altLang="en-US" dirty="0" smtClean="0"/>
              <a:t>司隸河東解人（今山西省運城市），約生於東漢桓帝延熹年間。</a:t>
            </a:r>
            <a:endParaRPr lang="en-US" altLang="zh-TW" dirty="0" smtClean="0"/>
          </a:p>
          <a:p>
            <a:r>
              <a:rPr lang="zh-TW" altLang="en-US" dirty="0" smtClean="0"/>
              <a:t>東漢末年三國時期劉備的重要將領。</a:t>
            </a:r>
            <a:endParaRPr lang="en-US" altLang="zh-TW" dirty="0" smtClean="0"/>
          </a:p>
          <a:p>
            <a:r>
              <a:rPr lang="zh-TW" altLang="en-US" dirty="0" smtClean="0"/>
              <a:t>與張飛並稱「萬人敵」。</a:t>
            </a:r>
            <a:endParaRPr lang="en-US" altLang="zh-TW" dirty="0" smtClean="0"/>
          </a:p>
          <a:p>
            <a:r>
              <a:rPr lang="zh-TW" altLang="en-US" dirty="0"/>
              <a:t>關羽最為特殊之處是其倍受</a:t>
            </a:r>
            <a:r>
              <a:rPr lang="zh-TW" altLang="en-US" dirty="0">
                <a:hlinkClick r:id="rId2" tooltip="中華文化"/>
              </a:rPr>
              <a:t>中華文化</a:t>
            </a:r>
            <a:r>
              <a:rPr lang="zh-TW" altLang="en-US" dirty="0"/>
              <a:t>歷代推崇，由於其</a:t>
            </a:r>
            <a:r>
              <a:rPr lang="zh-TW" altLang="en-US" dirty="0">
                <a:hlinkClick r:id="rId3" tooltip="忠義"/>
              </a:rPr>
              <a:t>忠義</a:t>
            </a:r>
            <a:r>
              <a:rPr lang="zh-TW" altLang="en-US" dirty="0"/>
              <a:t>勇武的形象，多被民眾尊稱為</a:t>
            </a:r>
            <a:r>
              <a:rPr lang="zh-TW" altLang="en-US" b="1" dirty="0"/>
              <a:t>關公</a:t>
            </a:r>
            <a:r>
              <a:rPr lang="zh-TW" altLang="en-US" dirty="0"/>
              <a:t>、</a:t>
            </a:r>
            <a:r>
              <a:rPr lang="zh-TW" altLang="en-US" b="1" dirty="0"/>
              <a:t>關二爺</a:t>
            </a:r>
            <a:r>
              <a:rPr lang="zh-TW" altLang="en-US" dirty="0"/>
              <a:t>、</a:t>
            </a:r>
            <a:r>
              <a:rPr lang="zh-TW" altLang="en-US" b="1" dirty="0"/>
              <a:t>關老爺</a:t>
            </a:r>
            <a:r>
              <a:rPr lang="zh-TW" altLang="en-US" dirty="0"/>
              <a:t>，又多次被後代</a:t>
            </a:r>
            <a:r>
              <a:rPr lang="zh-TW" altLang="en-US" dirty="0">
                <a:hlinkClick r:id="rId4" tooltip="帝王"/>
              </a:rPr>
              <a:t>帝王</a:t>
            </a:r>
            <a:r>
              <a:rPr lang="zh-TW" altLang="en-US" dirty="0"/>
              <a:t>褒封，直至</a:t>
            </a:r>
            <a:r>
              <a:rPr lang="zh-TW" altLang="en-US" b="1" dirty="0">
                <a:hlinkClick r:id="rId5" tooltip="武聖"/>
              </a:rPr>
              <a:t>武聖</a:t>
            </a:r>
            <a:r>
              <a:rPr lang="zh-TW" altLang="en-US" dirty="0"/>
              <a:t>，與「文聖」</a:t>
            </a:r>
            <a:r>
              <a:rPr lang="zh-TW" altLang="en-US" dirty="0">
                <a:hlinkClick r:id="rId6" tooltip="孔子"/>
              </a:rPr>
              <a:t>孔子</a:t>
            </a:r>
            <a:r>
              <a:rPr lang="zh-TW" altLang="en-US" dirty="0"/>
              <a:t>齊名。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10801"/>
            <a:ext cx="3794720" cy="379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關羽</a:t>
            </a:r>
            <a:r>
              <a:rPr lang="en-US" altLang="zh-TW" dirty="0" smtClean="0"/>
              <a:t>-</a:t>
            </a:r>
            <a:r>
              <a:rPr lang="zh-TW" altLang="en-US" dirty="0" smtClean="0"/>
              <a:t>事蹟</a:t>
            </a:r>
            <a:r>
              <a:rPr lang="zh-TW" altLang="en-US" b="1" dirty="0"/>
              <a:t> </a:t>
            </a:r>
            <a:r>
              <a:rPr lang="zh-TW" altLang="en-US" b="1" dirty="0" smtClean="0"/>
              <a:t>威震華夏</a:t>
            </a:r>
            <a:r>
              <a:rPr lang="zh-TW" altLang="en-US" b="1" dirty="0"/>
              <a:t/>
            </a:r>
            <a:br>
              <a:rPr lang="zh-TW" altLang="en-US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建安二十四年（</a:t>
            </a:r>
            <a:r>
              <a:rPr lang="en-US" altLang="zh-TW" dirty="0"/>
              <a:t>219</a:t>
            </a:r>
            <a:r>
              <a:rPr lang="zh-TW" altLang="en-US" dirty="0"/>
              <a:t>年），劉備在漢中自稱</a:t>
            </a:r>
            <a:r>
              <a:rPr lang="zh-TW" altLang="en-US" dirty="0">
                <a:hlinkClick r:id="rId2" tooltip="漢中王"/>
              </a:rPr>
              <a:t>漢中王</a:t>
            </a:r>
            <a:r>
              <a:rPr lang="zh-TW" altLang="en-US" dirty="0"/>
              <a:t>，拜關羽為</a:t>
            </a:r>
            <a:r>
              <a:rPr lang="zh-TW" altLang="en-US" dirty="0">
                <a:hlinkClick r:id="rId3" tooltip="前將軍"/>
              </a:rPr>
              <a:t>前將軍</a:t>
            </a:r>
            <a:r>
              <a:rPr lang="zh-TW" altLang="en-US" dirty="0"/>
              <a:t>、</a:t>
            </a:r>
            <a:r>
              <a:rPr lang="zh-TW" altLang="en-US" dirty="0">
                <a:hlinkClick r:id="rId4" tooltip="假節"/>
              </a:rPr>
              <a:t>假節鉞</a:t>
            </a:r>
            <a:r>
              <a:rPr lang="zh-TW" altLang="en-US" dirty="0"/>
              <a:t>，都督荊州。同年，關羽率軍進攻荊州北部的</a:t>
            </a:r>
            <a:r>
              <a:rPr lang="zh-TW" altLang="en-US" dirty="0">
                <a:hlinkClick r:id="rId5" tooltip="樊城"/>
              </a:rPr>
              <a:t>樊城</a:t>
            </a:r>
            <a:r>
              <a:rPr lang="zh-TW" altLang="en-US" dirty="0"/>
              <a:t>，當時樊城是曹操部下</a:t>
            </a:r>
            <a:r>
              <a:rPr lang="zh-TW" altLang="en-US" dirty="0">
                <a:hlinkClick r:id="rId6" tooltip="曹仁"/>
              </a:rPr>
              <a:t>曹仁</a:t>
            </a:r>
            <a:r>
              <a:rPr lang="zh-TW" altLang="en-US" dirty="0"/>
              <a:t>駐守，曹操派</a:t>
            </a:r>
            <a:r>
              <a:rPr lang="zh-TW" altLang="en-US" dirty="0">
                <a:hlinkClick r:id="rId7" tooltip="左將軍"/>
              </a:rPr>
              <a:t>左將軍</a:t>
            </a:r>
            <a:r>
              <a:rPr lang="zh-TW" altLang="en-US" dirty="0">
                <a:hlinkClick r:id="rId8" tooltip="于禁"/>
              </a:rPr>
              <a:t>于禁</a:t>
            </a:r>
            <a:r>
              <a:rPr lang="zh-TW" altLang="en-US" dirty="0"/>
              <a:t>進行援救。那時正逢秋天，天降暴雨，</a:t>
            </a:r>
            <a:r>
              <a:rPr lang="zh-TW" altLang="en-US" dirty="0">
                <a:hlinkClick r:id="rId9" tooltip="漢水"/>
              </a:rPr>
              <a:t>漢水</a:t>
            </a:r>
            <a:r>
              <a:rPr lang="zh-TW" altLang="en-US" dirty="0"/>
              <a:t>暴漲，于禁所率領的七軍都被大水淹沒，導致</a:t>
            </a:r>
            <a:r>
              <a:rPr lang="zh-TW" altLang="en-US" dirty="0">
                <a:hlinkClick r:id="rId8" tooltip="于禁"/>
              </a:rPr>
              <a:t>于禁</a:t>
            </a:r>
            <a:r>
              <a:rPr lang="zh-TW" altLang="en-US" dirty="0"/>
              <a:t>被迫向關羽投降，另外將軍</a:t>
            </a:r>
            <a:r>
              <a:rPr lang="zh-TW" altLang="en-US" dirty="0">
                <a:hlinkClick r:id="rId10" tooltip="龐德 (三國)"/>
              </a:rPr>
              <a:t>龐德</a:t>
            </a:r>
            <a:r>
              <a:rPr lang="zh-TW" altLang="en-US" dirty="0"/>
              <a:t>因拒降而被關羽</a:t>
            </a:r>
            <a:r>
              <a:rPr lang="zh-TW" altLang="en-US" dirty="0">
                <a:hlinkClick r:id="rId11" tooltip="斬首"/>
              </a:rPr>
              <a:t>斬首</a:t>
            </a:r>
            <a:r>
              <a:rPr lang="zh-TW" altLang="en-US" dirty="0"/>
              <a:t>。關羽進一步圍困曹軍大將</a:t>
            </a:r>
            <a:r>
              <a:rPr lang="zh-TW" altLang="en-US" dirty="0">
                <a:hlinkClick r:id="rId6" tooltip="曹仁"/>
              </a:rPr>
              <a:t>曹仁</a:t>
            </a:r>
            <a:r>
              <a:rPr lang="zh-TW" altLang="en-US" dirty="0"/>
              <a:t>於樊城，並另派遣軍隊包圍襄陽。而曹操所指派的荊州刺史</a:t>
            </a:r>
            <a:r>
              <a:rPr lang="zh-TW" altLang="en-US" dirty="0">
                <a:hlinkClick r:id="rId12" tooltip="胡修（頁面不存在）"/>
              </a:rPr>
              <a:t>胡修</a:t>
            </a:r>
            <a:r>
              <a:rPr lang="zh-TW" altLang="en-US" dirty="0"/>
              <a:t>、</a:t>
            </a:r>
            <a:r>
              <a:rPr lang="zh-TW" altLang="en-US" dirty="0">
                <a:hlinkClick r:id="rId13" tooltip="南鄉郡"/>
              </a:rPr>
              <a:t>南鄉</a:t>
            </a:r>
            <a:r>
              <a:rPr lang="zh-TW" altLang="en-US" dirty="0"/>
              <a:t>太守</a:t>
            </a:r>
            <a:r>
              <a:rPr lang="zh-TW" altLang="en-US" dirty="0">
                <a:hlinkClick r:id="rId14" tooltip="傅方（頁面不存在）"/>
              </a:rPr>
              <a:t>傅方</a:t>
            </a:r>
            <a:r>
              <a:rPr lang="zh-TW" altLang="en-US" dirty="0"/>
              <a:t>反而投降了關羽</a:t>
            </a:r>
            <a:r>
              <a:rPr lang="en-US" altLang="zh-TW" baseline="30000" dirty="0">
                <a:hlinkClick r:id="rId15"/>
              </a:rPr>
              <a:t>[6]</a:t>
            </a:r>
            <a:r>
              <a:rPr lang="zh-TW" altLang="en-US" dirty="0"/>
              <a:t>。與此同時，當時丞相曹操陣營治下的梁、郟、陸渾等地的盜賊皆回應關羽的印號，願為關羽支黨，使得關羽威震</a:t>
            </a:r>
            <a:r>
              <a:rPr lang="zh-TW" altLang="en-US" dirty="0">
                <a:hlinkClick r:id="rId16" tooltip="華夏"/>
              </a:rPr>
              <a:t>華夏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56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霍去病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/>
              <a:t>霍去病之父霍仲孺是平陽縣的</a:t>
            </a:r>
            <a:r>
              <a:rPr lang="zh-TW" altLang="en-US" dirty="0">
                <a:hlinkClick r:id="rId2" tooltip="衙役"/>
              </a:rPr>
              <a:t>衙役</a:t>
            </a:r>
            <a:r>
              <a:rPr lang="zh-TW" altLang="en-US" dirty="0"/>
              <a:t>，與</a:t>
            </a:r>
            <a:r>
              <a:rPr lang="zh-TW" altLang="en-US" dirty="0">
                <a:hlinkClick r:id="rId3" tooltip="平陽公主 (漢景帝)"/>
              </a:rPr>
              <a:t>平陽公主</a:t>
            </a:r>
            <a:r>
              <a:rPr lang="zh-TW" altLang="en-US" dirty="0"/>
              <a:t>的奴婢</a:t>
            </a:r>
            <a:r>
              <a:rPr lang="zh-TW" altLang="en-US" dirty="0">
                <a:hlinkClick r:id="rId4" tooltip="衛少兒（頁面不存在）"/>
              </a:rPr>
              <a:t>衛少兒</a:t>
            </a:r>
            <a:r>
              <a:rPr lang="zh-TW" altLang="en-US" dirty="0"/>
              <a:t>（為</a:t>
            </a:r>
            <a:r>
              <a:rPr lang="zh-TW" altLang="en-US" dirty="0">
                <a:hlinkClick r:id="rId5" tooltip="衛子夫"/>
              </a:rPr>
              <a:t>衛子夫</a:t>
            </a:r>
            <a:r>
              <a:rPr lang="zh-TW" altLang="en-US" dirty="0"/>
              <a:t>、</a:t>
            </a:r>
            <a:r>
              <a:rPr lang="zh-TW" altLang="en-US" dirty="0">
                <a:hlinkClick r:id="rId6" tooltip="平陽公主"/>
              </a:rPr>
              <a:t>平陽公主</a:t>
            </a:r>
            <a:r>
              <a:rPr lang="zh-TW" altLang="en-US" dirty="0"/>
              <a:t>的丈夫</a:t>
            </a:r>
            <a:r>
              <a:rPr lang="zh-TW" altLang="en-US" dirty="0">
                <a:hlinkClick r:id="rId7" tooltip="衛青"/>
              </a:rPr>
              <a:t>衛青</a:t>
            </a:r>
            <a:r>
              <a:rPr lang="zh-TW" altLang="en-US" dirty="0"/>
              <a:t>的姐姐）</a:t>
            </a:r>
            <a:r>
              <a:rPr lang="zh-TW" altLang="en-US" dirty="0">
                <a:hlinkClick r:id="rId8" tooltip="私通"/>
              </a:rPr>
              <a:t>私通</a:t>
            </a:r>
            <a:r>
              <a:rPr lang="zh-TW" altLang="en-US" dirty="0"/>
              <a:t>，生下了霍去病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霍去病</a:t>
            </a:r>
            <a:r>
              <a:rPr lang="zh-TW" altLang="en-US" dirty="0"/>
              <a:t>的</a:t>
            </a:r>
            <a:r>
              <a:rPr lang="zh-TW" altLang="en-US" dirty="0">
                <a:hlinkClick r:id="rId9" tooltip="姨母"/>
              </a:rPr>
              <a:t>姨母</a:t>
            </a:r>
            <a:r>
              <a:rPr lang="zh-TW" altLang="en-US" dirty="0"/>
              <a:t>衛子夫被</a:t>
            </a:r>
            <a:r>
              <a:rPr lang="zh-TW" altLang="en-US" dirty="0">
                <a:hlinkClick r:id="rId10" tooltip="漢武帝"/>
              </a:rPr>
              <a:t>漢武帝</a:t>
            </a:r>
            <a:r>
              <a:rPr lang="zh-TW" altLang="en-US" dirty="0"/>
              <a:t>看中入宮，數年後受到漢武帝寵愛生皇長子</a:t>
            </a:r>
            <a:r>
              <a:rPr lang="zh-TW" altLang="en-US" dirty="0">
                <a:hlinkClick r:id="rId11" tooltip="劉據"/>
              </a:rPr>
              <a:t>劉據</a:t>
            </a:r>
            <a:r>
              <a:rPr lang="zh-TW" altLang="en-US" dirty="0"/>
              <a:t>而被立為</a:t>
            </a:r>
            <a:r>
              <a:rPr lang="zh-TW" altLang="en-US" dirty="0">
                <a:hlinkClick r:id="rId12" tooltip="皇后"/>
              </a:rPr>
              <a:t>皇后</a:t>
            </a:r>
            <a:r>
              <a:rPr lang="zh-TW" altLang="en-US" dirty="0"/>
              <a:t>，衛氏家族從此平步青雲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因為</a:t>
            </a:r>
            <a:r>
              <a:rPr lang="zh-TW" altLang="en-US" dirty="0"/>
              <a:t>漢武帝愛屋及烏，霍去病於</a:t>
            </a:r>
            <a:r>
              <a:rPr lang="en-US" altLang="zh-TW" dirty="0"/>
              <a:t>16</a:t>
            </a:r>
            <a:r>
              <a:rPr lang="zh-TW" altLang="en-US" dirty="0"/>
              <a:t>、</a:t>
            </a:r>
            <a:r>
              <a:rPr lang="en-US" altLang="zh-TW" dirty="0"/>
              <a:t>17</a:t>
            </a:r>
            <a:r>
              <a:rPr lang="zh-TW" altLang="en-US" dirty="0"/>
              <a:t>歲時出任負責保衛</a:t>
            </a:r>
            <a:r>
              <a:rPr lang="zh-TW" altLang="en-US" dirty="0">
                <a:hlinkClick r:id="rId13" tooltip="皇帝"/>
              </a:rPr>
              <a:t>皇帝</a:t>
            </a:r>
            <a:r>
              <a:rPr lang="zh-TW" altLang="en-US" dirty="0"/>
              <a:t>安全的</a:t>
            </a:r>
            <a:r>
              <a:rPr lang="zh-TW" altLang="en-US" dirty="0">
                <a:hlinkClick r:id="rId14" tooltip="侍中"/>
              </a:rPr>
              <a:t>侍中</a:t>
            </a:r>
            <a:r>
              <a:rPr lang="zh-TW" altLang="en-US" dirty="0"/>
              <a:t>官，於</a:t>
            </a:r>
            <a:r>
              <a:rPr lang="en-US" altLang="zh-TW" dirty="0"/>
              <a:t>18</a:t>
            </a:r>
            <a:r>
              <a:rPr lang="zh-TW" altLang="en-US" dirty="0"/>
              <a:t>歲時隨</a:t>
            </a:r>
            <a:r>
              <a:rPr lang="zh-TW" altLang="en-US" dirty="0">
                <a:hlinkClick r:id="rId15" tooltip="舅"/>
              </a:rPr>
              <a:t>舅</a:t>
            </a:r>
            <a:r>
              <a:rPr lang="zh-TW" altLang="en-US" dirty="0"/>
              <a:t>衛青出征。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676675"/>
            <a:ext cx="3127995" cy="396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霍去病</a:t>
            </a:r>
            <a:r>
              <a:rPr lang="en-US" altLang="zh-TW" dirty="0" smtClean="0"/>
              <a:t>-</a:t>
            </a:r>
            <a:r>
              <a:rPr lang="zh-TW" altLang="en-US" dirty="0" smtClean="0"/>
              <a:t>事蹟 反擊匈奴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霍去病初次征戰，年方</a:t>
            </a:r>
            <a:r>
              <a:rPr lang="en-US" altLang="zh-TW" dirty="0" smtClean="0"/>
              <a:t>18</a:t>
            </a:r>
            <a:r>
              <a:rPr lang="zh-TW" altLang="en-US" dirty="0" smtClean="0"/>
              <a:t>，即率領</a:t>
            </a:r>
            <a:r>
              <a:rPr lang="en-US" altLang="zh-TW" dirty="0" smtClean="0"/>
              <a:t>800</a:t>
            </a:r>
            <a:r>
              <a:rPr lang="zh-TW" altLang="en-US" dirty="0" smtClean="0"/>
              <a:t>驍騎深入敵境數百里，把匈奴兵殺得四散逃竄，在這次戰鬥殺死了匈奴</a:t>
            </a:r>
            <a:r>
              <a:rPr lang="en-US" altLang="zh-TW" dirty="0" smtClean="0"/>
              <a:t>2,028</a:t>
            </a:r>
            <a:r>
              <a:rPr lang="zh-TW" altLang="en-US" dirty="0" smtClean="0"/>
              <a:t>人，並且俘虜了單于的叔父羅姑比，斬殺了單于的祖父若侯產。霍去病因此開始展露鋒芒，獲得授予驃姚校尉，因為他的功勞在全軍數第一，獲封冠軍侯。</a:t>
            </a:r>
          </a:p>
        </p:txBody>
      </p:sp>
    </p:spTree>
    <p:extLst>
      <p:ext uri="{BB962C8B-B14F-4D97-AF65-F5344CB8AC3E}">
        <p14:creationId xmlns:p14="http://schemas.microsoft.com/office/powerpoint/2010/main" val="13565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1733</Words>
  <Application>Microsoft Office PowerPoint</Application>
  <PresentationFormat>如螢幕大小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國文行動教學 英雄人物</vt:lpstr>
      <vt:lpstr>何謂英雄</vt:lpstr>
      <vt:lpstr>劉邦</vt:lpstr>
      <vt:lpstr>劉邦 - 事蹟 楚漢相爭</vt:lpstr>
      <vt:lpstr>PowerPoint 簡報</vt:lpstr>
      <vt:lpstr>關羽</vt:lpstr>
      <vt:lpstr>關羽-事蹟 威震華夏 </vt:lpstr>
      <vt:lpstr>霍去病</vt:lpstr>
      <vt:lpstr>霍去病-事蹟 反擊匈奴</vt:lpstr>
      <vt:lpstr>德蕾莎修女</vt:lpstr>
      <vt:lpstr>德蕾莎修女事蹟</vt:lpstr>
      <vt:lpstr>海倫·凱勒</vt:lpstr>
      <vt:lpstr>海倫·凱勒事蹟</vt:lpstr>
      <vt:lpstr>佛蘿倫絲·南丁格爾</vt:lpstr>
      <vt:lpstr>佛蘿倫絲·南丁格爾 事蹟</vt:lpstr>
      <vt:lpstr>心得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國文行動教學 – 英雄人物</dc:title>
  <dc:creator>user</dc:creator>
  <cp:lastModifiedBy>導師辦公室帳號</cp:lastModifiedBy>
  <cp:revision>9</cp:revision>
  <dcterms:created xsi:type="dcterms:W3CDTF">2016-11-08T10:20:16Z</dcterms:created>
  <dcterms:modified xsi:type="dcterms:W3CDTF">2016-12-26T04:31:40Z</dcterms:modified>
</cp:coreProperties>
</file>