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59" r:id="rId3"/>
    <p:sldId id="257" r:id="rId4"/>
    <p:sldId id="261" r:id="rId5"/>
    <p:sldId id="258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5" autoAdjust="0"/>
    <p:restoredTop sz="94660"/>
  </p:normalViewPr>
  <p:slideViewPr>
    <p:cSldViewPr>
      <p:cViewPr>
        <p:scale>
          <a:sx n="117" d="100"/>
          <a:sy n="117" d="100"/>
        </p:scale>
        <p:origin x="-146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D38DD-CA3E-41EE-B9EC-9224D9F1CBE3}" type="datetimeFigureOut">
              <a:rPr lang="zh-TW" altLang="en-US" smtClean="0"/>
              <a:pPr/>
              <a:t>2017/6/14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14CF70-6177-4544-AC85-22B33BB6CB2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0512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4CF70-6177-4544-AC85-22B33BB6CB27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5C10228-365B-431D-A41A-40167646CCD9}" type="datetimeFigureOut">
              <a:rPr lang="zh-TW" altLang="en-US" smtClean="0"/>
              <a:pPr/>
              <a:t>2017/6/14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667FAF5-0DA1-4C75-89BC-A70E32AA50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10228-365B-431D-A41A-40167646CCD9}" type="datetimeFigureOut">
              <a:rPr lang="zh-TW" altLang="en-US" smtClean="0"/>
              <a:pPr/>
              <a:t>2017/6/14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7FAF5-0DA1-4C75-89BC-A70E32AA50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10228-365B-431D-A41A-40167646CCD9}" type="datetimeFigureOut">
              <a:rPr lang="zh-TW" altLang="en-US" smtClean="0"/>
              <a:pPr/>
              <a:t>2017/6/14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7FAF5-0DA1-4C75-89BC-A70E32AA50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5C10228-365B-431D-A41A-40167646CCD9}" type="datetimeFigureOut">
              <a:rPr lang="zh-TW" altLang="en-US" smtClean="0"/>
              <a:pPr/>
              <a:t>2017/6/14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7FAF5-0DA1-4C75-89BC-A70E32AA50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等腰三角形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5C10228-365B-431D-A41A-40167646CCD9}" type="datetimeFigureOut">
              <a:rPr lang="zh-TW" altLang="en-US" smtClean="0"/>
              <a:pPr/>
              <a:t>2017/6/14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667FAF5-0DA1-4C75-89BC-A70E32AA50A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cxnSp>
        <p:nvCxnSpPr>
          <p:cNvPr id="11" name="直線接點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5C10228-365B-431D-A41A-40167646CCD9}" type="datetimeFigureOut">
              <a:rPr lang="zh-TW" altLang="en-US" smtClean="0"/>
              <a:pPr/>
              <a:t>2017/6/14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667FAF5-0DA1-4C75-89BC-A70E32AA50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5C10228-365B-431D-A41A-40167646CCD9}" type="datetimeFigureOut">
              <a:rPr lang="zh-TW" altLang="en-US" smtClean="0"/>
              <a:pPr/>
              <a:t>2017/6/14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667FAF5-0DA1-4C75-89BC-A70E32AA50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10228-365B-431D-A41A-40167646CCD9}" type="datetimeFigureOut">
              <a:rPr lang="zh-TW" altLang="en-US" smtClean="0"/>
              <a:pPr/>
              <a:t>2017/6/14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7FAF5-0DA1-4C75-89BC-A70E32AA50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5C10228-365B-431D-A41A-40167646CCD9}" type="datetimeFigureOut">
              <a:rPr lang="zh-TW" altLang="en-US" smtClean="0"/>
              <a:pPr/>
              <a:t>2017/6/14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667FAF5-0DA1-4C75-89BC-A70E32AA50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5C10228-365B-431D-A41A-40167646CCD9}" type="datetimeFigureOut">
              <a:rPr lang="zh-TW" altLang="en-US" smtClean="0"/>
              <a:pPr/>
              <a:t>2017/6/14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667FAF5-0DA1-4C75-89BC-A70E32AA50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5C10228-365B-431D-A41A-40167646CCD9}" type="datetimeFigureOut">
              <a:rPr lang="zh-TW" altLang="en-US" smtClean="0"/>
              <a:pPr/>
              <a:t>2017/6/14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667FAF5-0DA1-4C75-89BC-A70E32AA50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5C10228-365B-431D-A41A-40167646CCD9}" type="datetimeFigureOut">
              <a:rPr lang="zh-TW" altLang="en-US" smtClean="0"/>
              <a:pPr/>
              <a:t>2017/6/14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667FAF5-0DA1-4C75-89BC-A70E32AA50A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zh-TW" altLang="en-US" sz="6000" dirty="0" smtClean="0"/>
              <a:t>一桿秤子</a:t>
            </a:r>
            <a:endParaRPr lang="zh-TW" altLang="en-US" sz="6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40544" y="3143248"/>
            <a:ext cx="8062912" cy="2428892"/>
          </a:xfrm>
        </p:spPr>
        <p:txBody>
          <a:bodyPr anchor="ctr">
            <a:normAutofit fontScale="92500" lnSpcReduction="10000"/>
          </a:bodyPr>
          <a:lstStyle/>
          <a:p>
            <a:pPr algn="ctr"/>
            <a:r>
              <a:rPr lang="zh-TW" altLang="en-US" b="1" dirty="0" smtClean="0"/>
              <a:t>第三組</a:t>
            </a:r>
            <a:endParaRPr lang="en-US" altLang="zh-TW" b="1" dirty="0" smtClean="0"/>
          </a:p>
          <a:p>
            <a:pPr algn="ctr"/>
            <a:r>
              <a:rPr lang="en-US" altLang="zh-TW" b="1" dirty="0" smtClean="0"/>
              <a:t>02</a:t>
            </a:r>
            <a:r>
              <a:rPr lang="zh-TW" altLang="en-US" b="1" dirty="0" smtClean="0"/>
              <a:t>賴冠妤</a:t>
            </a:r>
            <a:r>
              <a:rPr lang="en-US" altLang="zh-TW" b="1" dirty="0" smtClean="0"/>
              <a:t>05</a:t>
            </a:r>
            <a:r>
              <a:rPr lang="zh-TW" altLang="en-US" b="1" dirty="0" smtClean="0"/>
              <a:t>方詩嘉</a:t>
            </a:r>
            <a:endParaRPr lang="en-US" altLang="zh-TW" b="1" dirty="0" smtClean="0"/>
          </a:p>
          <a:p>
            <a:pPr algn="ctr"/>
            <a:r>
              <a:rPr lang="en-US" altLang="zh-TW" b="1" dirty="0" smtClean="0"/>
              <a:t>10</a:t>
            </a:r>
            <a:r>
              <a:rPr lang="zh-TW" altLang="en-US" b="1" dirty="0" smtClean="0"/>
              <a:t>余孟璇</a:t>
            </a:r>
            <a:r>
              <a:rPr lang="en-US" altLang="zh-TW" b="1" dirty="0" smtClean="0"/>
              <a:t>11</a:t>
            </a:r>
            <a:r>
              <a:rPr lang="zh-TW" altLang="en-US" b="1" dirty="0" smtClean="0"/>
              <a:t>吳家葳</a:t>
            </a:r>
            <a:endParaRPr lang="en-US" altLang="zh-TW" b="1" dirty="0" smtClean="0"/>
          </a:p>
          <a:p>
            <a:pPr algn="ctr"/>
            <a:r>
              <a:rPr lang="en-US" altLang="zh-TW" b="1" dirty="0" smtClean="0"/>
              <a:t>13</a:t>
            </a:r>
            <a:r>
              <a:rPr lang="zh-TW" altLang="en-US" b="1" dirty="0" smtClean="0"/>
              <a:t>吳婧瑄</a:t>
            </a:r>
            <a:r>
              <a:rPr lang="en-US" altLang="zh-TW" b="1" dirty="0" smtClean="0"/>
              <a:t>20</a:t>
            </a:r>
            <a:r>
              <a:rPr lang="zh-TW" altLang="en-US" b="1" dirty="0" smtClean="0"/>
              <a:t>周沛誼</a:t>
            </a:r>
            <a:endParaRPr lang="en-US" altLang="zh-TW" b="1" dirty="0" smtClean="0"/>
          </a:p>
          <a:p>
            <a:pPr algn="ctr"/>
            <a:r>
              <a:rPr lang="en-US" altLang="zh-TW" b="1" dirty="0" smtClean="0"/>
              <a:t>25</a:t>
            </a:r>
            <a:r>
              <a:rPr lang="zh-TW" altLang="en-US" b="1" dirty="0" smtClean="0"/>
              <a:t>胡珈慈</a:t>
            </a:r>
            <a:r>
              <a:rPr lang="en-US" altLang="zh-TW" b="1" dirty="0" smtClean="0"/>
              <a:t>26</a:t>
            </a:r>
            <a:r>
              <a:rPr lang="zh-TW" altLang="en-US" b="1" dirty="0" smtClean="0"/>
              <a:t>張育華</a:t>
            </a:r>
            <a:endParaRPr lang="en-US" altLang="zh-TW" b="1" dirty="0" smtClean="0"/>
          </a:p>
          <a:p>
            <a:pPr algn="ctr"/>
            <a:r>
              <a:rPr lang="en-US" altLang="zh-TW" b="1" dirty="0" smtClean="0"/>
              <a:t>30</a:t>
            </a:r>
            <a:r>
              <a:rPr lang="zh-TW" altLang="en-US" b="1" dirty="0" smtClean="0"/>
              <a:t>曹妍寧</a:t>
            </a:r>
            <a:r>
              <a:rPr lang="en-US" altLang="zh-TW" b="1" dirty="0" smtClean="0"/>
              <a:t>32</a:t>
            </a:r>
            <a:r>
              <a:rPr lang="zh-TW" altLang="en-US" b="1" dirty="0" smtClean="0"/>
              <a:t>陳俞涵</a:t>
            </a:r>
            <a:endParaRPr lang="en-US" altLang="zh-TW" b="1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6000" b="1" dirty="0" smtClean="0"/>
              <a:t>作品特色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賴和寫作的文體，不限於詩，幾乎嘗試各種體裁，也寫散文、隨筆雜論，甚至小說。作品具有反抗精神和對下層人民困苦生活關注的風格。</a:t>
            </a:r>
            <a:endParaRPr lang="zh-TW" altLang="en-US" sz="40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6715108" y="6304002"/>
            <a:ext cx="24288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THE END</a:t>
            </a:r>
            <a:endParaRPr lang="zh-TW" altLang="en-US" sz="3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500" dirty="0" smtClean="0"/>
              <a:t>日治時期，台灣知名文學作家</a:t>
            </a:r>
            <a:endParaRPr lang="zh-TW" altLang="en-US" sz="4500" dirty="0"/>
          </a:p>
        </p:txBody>
      </p:sp>
      <p:pic>
        <p:nvPicPr>
          <p:cNvPr id="7" name="內容版面配置區 6" descr="thPXUBISMU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71538" y="2285992"/>
            <a:ext cx="3358507" cy="3357586"/>
          </a:xfrm>
        </p:spPr>
      </p:pic>
      <p:pic>
        <p:nvPicPr>
          <p:cNvPr id="8" name="內容版面配置區 7" descr="thALJRW4CF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929190" y="2285992"/>
            <a:ext cx="3143272" cy="3357586"/>
          </a:xfrm>
        </p:spPr>
      </p:pic>
      <p:sp>
        <p:nvSpPr>
          <p:cNvPr id="10" name="文字方塊 9"/>
          <p:cNvSpPr txBox="1"/>
          <p:nvPr/>
        </p:nvSpPr>
        <p:spPr>
          <a:xfrm>
            <a:off x="5786446" y="5857893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賴和</a:t>
            </a:r>
            <a:endParaRPr lang="zh-TW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2000232" y="5857892"/>
            <a:ext cx="1285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楊逵</a:t>
            </a:r>
            <a:endParaRPr lang="zh-TW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399032"/>
          </a:xfrm>
        </p:spPr>
        <p:txBody>
          <a:bodyPr vert="horz"/>
          <a:lstStyle/>
          <a:p>
            <a:pPr algn="ctr"/>
            <a:r>
              <a:rPr lang="zh-TW" altLang="en-US" sz="6000" b="1" dirty="0" smtClean="0"/>
              <a:t>楊逵</a:t>
            </a:r>
            <a:endParaRPr lang="zh-TW" altLang="en-US" sz="6000" b="1" dirty="0"/>
          </a:p>
        </p:txBody>
      </p:sp>
      <p:pic>
        <p:nvPicPr>
          <p:cNvPr id="4" name="內容版面配置區 3" descr="th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357950" y="3357562"/>
            <a:ext cx="2057400" cy="2743200"/>
          </a:xfrm>
        </p:spPr>
      </p:pic>
      <p:sp>
        <p:nvSpPr>
          <p:cNvPr id="7" name="內容版面配置區 6"/>
          <p:cNvSpPr>
            <a:spLocks noGrp="1"/>
          </p:cNvSpPr>
          <p:nvPr>
            <p:ph sz="half" idx="2"/>
          </p:nvPr>
        </p:nvSpPr>
        <p:spPr>
          <a:xfrm>
            <a:off x="928662" y="2214554"/>
            <a:ext cx="4500594" cy="4286280"/>
          </a:xfrm>
        </p:spPr>
        <p:txBody>
          <a:bodyPr anchor="ctr">
            <a:normAutofit/>
          </a:bodyPr>
          <a:lstStyle/>
          <a:p>
            <a:r>
              <a:rPr lang="zh-TW" altLang="en-US" sz="2800" dirty="0" smtClean="0"/>
              <a:t>本名「楊貴 」</a:t>
            </a:r>
            <a:r>
              <a:rPr lang="zh-TW" altLang="en-US" sz="2800" dirty="0" smtClean="0">
                <a:latin typeface="Times New Roman" charset="0"/>
              </a:rPr>
              <a:t>一九</a:t>
            </a:r>
            <a:r>
              <a:rPr lang="zh-TW" altLang="en-US" sz="2800" dirty="0" smtClean="0"/>
              <a:t>0</a:t>
            </a:r>
            <a:r>
              <a:rPr lang="zh-TW" altLang="en-US" sz="2800" dirty="0" smtClean="0">
                <a:latin typeface="Times New Roman" charset="0"/>
              </a:rPr>
              <a:t>五生於台南新化，一九二四年東渡日本，隔年於日本大學專門部夜間部攻讀文學藝術。一九二七年返回台灣從事農民組合的工作，從事農民運動，先後兩次被補，其中一次坐牢長達十二年。</a:t>
            </a:r>
            <a:endParaRPr lang="en-US" altLang="zh-TW" sz="2800" dirty="0" smtClean="0"/>
          </a:p>
          <a:p>
            <a:pPr>
              <a:buNone/>
            </a:pP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/>
              <a:t>經歷</a:t>
            </a:r>
            <a:endParaRPr lang="zh-TW" altLang="en-US" sz="6000" b="1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500" b="1" dirty="0" smtClean="0">
                <a:solidFill>
                  <a:srgbClr val="00B0F0"/>
                </a:solidFill>
              </a:rPr>
              <a:t>1925</a:t>
            </a:r>
            <a:r>
              <a:rPr lang="zh-TW" altLang="en-US" sz="2500" dirty="0" smtClean="0"/>
              <a:t>年考入日本大學專門部文學藝能科夜間部，在學期間參加</a:t>
            </a:r>
            <a:r>
              <a:rPr lang="zh-TW" altLang="en-US" sz="2500" b="1" dirty="0" smtClean="0">
                <a:solidFill>
                  <a:srgbClr val="FFC000"/>
                </a:solidFill>
              </a:rPr>
              <a:t>勞工運動</a:t>
            </a:r>
            <a:r>
              <a:rPr lang="zh-TW" altLang="en-US" sz="2500" dirty="0" smtClean="0"/>
              <a:t>、</a:t>
            </a:r>
            <a:r>
              <a:rPr lang="zh-TW" altLang="en-US" sz="2500" b="1" dirty="0" smtClean="0">
                <a:solidFill>
                  <a:srgbClr val="FFC000"/>
                </a:solidFill>
              </a:rPr>
              <a:t>政冶運動</a:t>
            </a:r>
            <a:r>
              <a:rPr lang="zh-TW" altLang="en-US" sz="2500" dirty="0" smtClean="0"/>
              <a:t>。</a:t>
            </a:r>
            <a:endParaRPr lang="en-US" altLang="zh-TW" sz="2500" dirty="0" smtClean="0"/>
          </a:p>
          <a:p>
            <a:r>
              <a:rPr lang="en-US" altLang="zh-TW" sz="2500" b="1" dirty="0" smtClean="0">
                <a:solidFill>
                  <a:srgbClr val="00B0F0"/>
                </a:solidFill>
              </a:rPr>
              <a:t>1927</a:t>
            </a:r>
            <a:r>
              <a:rPr lang="zh-TW" altLang="en-US" sz="2500" dirty="0" smtClean="0"/>
              <a:t>年返臺參加農民運動，台灣農名組合第一次全島大會宣言而被捕，此後活躍於臺灣的社會運動。</a:t>
            </a:r>
            <a:endParaRPr lang="en-US" altLang="zh-TW" sz="2500" dirty="0" smtClean="0"/>
          </a:p>
          <a:p>
            <a:r>
              <a:rPr lang="en-US" altLang="zh-TW" sz="2500" b="1" dirty="0" smtClean="0">
                <a:solidFill>
                  <a:srgbClr val="00B0F0"/>
                </a:solidFill>
              </a:rPr>
              <a:t>1929</a:t>
            </a:r>
            <a:r>
              <a:rPr lang="zh-TW" altLang="en-US" sz="2500" dirty="0" smtClean="0"/>
              <a:t>年</a:t>
            </a:r>
            <a:r>
              <a:rPr lang="en-US" altLang="zh-TW" sz="2500" dirty="0" smtClean="0"/>
              <a:t>2</a:t>
            </a:r>
            <a:r>
              <a:rPr lang="zh-TW" altLang="en-US" sz="2500" dirty="0" smtClean="0"/>
              <a:t>月日本總督府此次大規模檢舉農民組合，全島被捕四萬人以上。</a:t>
            </a:r>
            <a:endParaRPr lang="en-US" altLang="zh-TW" sz="2500" dirty="0" smtClean="0"/>
          </a:p>
          <a:p>
            <a:endParaRPr lang="zh-TW" altLang="en-US" dirty="0"/>
          </a:p>
        </p:txBody>
      </p:sp>
      <p:pic>
        <p:nvPicPr>
          <p:cNvPr id="4" name="圖片 3" descr="963868734_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4643446"/>
            <a:ext cx="3056328" cy="2021219"/>
          </a:xfrm>
          <a:prstGeom prst="round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b="1" dirty="0" smtClean="0"/>
              <a:t>代表作品</a:t>
            </a:r>
            <a:endParaRPr lang="zh-TW" altLang="en-US" sz="6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643438" y="1857364"/>
            <a:ext cx="4038600" cy="4525963"/>
          </a:xfrm>
        </p:spPr>
        <p:txBody>
          <a:bodyPr>
            <a:normAutofit/>
          </a:bodyPr>
          <a:lstStyle/>
          <a:p>
            <a:r>
              <a:rPr lang="zh-TW" altLang="en-US" sz="3000" dirty="0" smtClean="0"/>
              <a:t>代表作</a:t>
            </a:r>
            <a:r>
              <a:rPr lang="en-US" altLang="zh-TW" sz="3000" dirty="0" smtClean="0"/>
              <a:t>〈</a:t>
            </a:r>
            <a:r>
              <a:rPr lang="zh-TW" altLang="en-US" sz="3000" b="1" dirty="0" smtClean="0">
                <a:solidFill>
                  <a:srgbClr val="FFC000"/>
                </a:solidFill>
              </a:rPr>
              <a:t>送報伕</a:t>
            </a:r>
            <a:r>
              <a:rPr lang="en-US" altLang="zh-TW" sz="3000" dirty="0" smtClean="0"/>
              <a:t>〉</a:t>
            </a:r>
            <a:r>
              <a:rPr lang="zh-TW" altLang="en-US" sz="3000" dirty="0" smtClean="0"/>
              <a:t>、</a:t>
            </a:r>
            <a:r>
              <a:rPr lang="en-US" altLang="zh-TW" sz="3000" dirty="0" smtClean="0"/>
              <a:t>〈</a:t>
            </a:r>
            <a:r>
              <a:rPr lang="zh-TW" altLang="en-US" sz="3000" b="1" dirty="0" smtClean="0">
                <a:solidFill>
                  <a:srgbClr val="FFC000"/>
                </a:solidFill>
              </a:rPr>
              <a:t>壓不扁的玫瑰</a:t>
            </a:r>
            <a:r>
              <a:rPr lang="en-US" altLang="zh-TW" sz="3000" dirty="0" smtClean="0"/>
              <a:t>〉</a:t>
            </a:r>
            <a:r>
              <a:rPr lang="zh-TW" altLang="en-US" sz="3000" dirty="0" smtClean="0"/>
              <a:t>、</a:t>
            </a:r>
            <a:r>
              <a:rPr lang="en-US" altLang="zh-TW" sz="3000" dirty="0" smtClean="0"/>
              <a:t>〈</a:t>
            </a:r>
            <a:r>
              <a:rPr lang="zh-TW" altLang="en-US" sz="3000" b="1" dirty="0" smtClean="0">
                <a:solidFill>
                  <a:srgbClr val="FFC000"/>
                </a:solidFill>
              </a:rPr>
              <a:t>泥娃娃</a:t>
            </a:r>
            <a:r>
              <a:rPr lang="en-US" altLang="zh-TW" sz="3000" dirty="0" smtClean="0"/>
              <a:t>〉</a:t>
            </a:r>
            <a:r>
              <a:rPr lang="zh-TW" altLang="en-US" sz="3000" dirty="0" smtClean="0"/>
              <a:t>等，其中</a:t>
            </a:r>
            <a:r>
              <a:rPr lang="en-US" altLang="zh-TW" sz="3000" dirty="0" smtClean="0"/>
              <a:t>〈</a:t>
            </a:r>
            <a:r>
              <a:rPr lang="zh-TW" altLang="en-US" sz="3000" dirty="0" smtClean="0"/>
              <a:t>送報伕</a:t>
            </a:r>
            <a:r>
              <a:rPr lang="en-US" altLang="zh-TW" sz="3000" dirty="0" smtClean="0"/>
              <a:t>〉</a:t>
            </a:r>
            <a:r>
              <a:rPr lang="zh-TW" altLang="en-US" sz="3000" dirty="0" smtClean="0"/>
              <a:t>曾入選東京</a:t>
            </a:r>
            <a:r>
              <a:rPr lang="en-US" altLang="zh-TW" sz="3000" dirty="0" smtClean="0"/>
              <a:t>《</a:t>
            </a:r>
            <a:r>
              <a:rPr lang="zh-TW" altLang="en-US" sz="3000" dirty="0" smtClean="0"/>
              <a:t>文學評論</a:t>
            </a:r>
            <a:r>
              <a:rPr lang="en-US" altLang="zh-TW" sz="3000" dirty="0" smtClean="0"/>
              <a:t>》</a:t>
            </a:r>
            <a:r>
              <a:rPr lang="zh-TW" altLang="en-US" sz="3000" dirty="0" smtClean="0"/>
              <a:t>第二獎，為台灣文學作品出現日本文壇之始。</a:t>
            </a:r>
            <a:endParaRPr lang="en-US" altLang="zh-TW" sz="3000" dirty="0" smtClean="0"/>
          </a:p>
          <a:p>
            <a:endParaRPr lang="zh-TW" altLang="en-US" sz="3000" dirty="0"/>
          </a:p>
        </p:txBody>
      </p:sp>
      <p:pic>
        <p:nvPicPr>
          <p:cNvPr id="5" name="內容版面配置區 4" descr="斯未命名.pn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 rot="21320410">
            <a:off x="1330587" y="2444693"/>
            <a:ext cx="2268431" cy="2952296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b="1" dirty="0" smtClean="0"/>
              <a:t>作品特色</a:t>
            </a:r>
            <a:endParaRPr lang="zh-TW" altLang="en-US" sz="6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批判性的寫實主義風格。在這些作品裡，楊逵大都能牢牢地站在被殖民統治下，受剝削、受壓迫的人民的立場，據理力爭。反殖民 統治的態度，社會主義的理想，反壓迫、反剝削的精神，仍然是構成他的作品的重要骨架，其勇於向統治者的不公不義挑戰，不妥協，與整體台灣文學的發展是同軌並行的。 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b="1" dirty="0" smtClean="0"/>
              <a:t>賴和</a:t>
            </a:r>
            <a:endParaRPr lang="zh-TW" altLang="en-US" sz="6000" b="1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賴和，本名賴河，生於西元</a:t>
            </a:r>
            <a:r>
              <a:rPr lang="en-US" altLang="zh-TW" dirty="0" smtClean="0"/>
              <a:t>1894</a:t>
            </a:r>
            <a:r>
              <a:rPr lang="zh-TW" altLang="en-US" dirty="0" smtClean="0"/>
              <a:t>卒於</a:t>
            </a:r>
            <a:r>
              <a:rPr lang="en-US" altLang="zh-TW" dirty="0" smtClean="0"/>
              <a:t>1943(</a:t>
            </a:r>
            <a:r>
              <a:rPr lang="zh-TW" altLang="en-US" dirty="0" smtClean="0"/>
              <a:t>因心臟病病逝於彰化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，台灣彰化人，本職是醫生，但是卻在文學領域留下盛名，尤其是他的詩作，被公認是台灣最有代表性的民族詩」。有著「華佗再世」「彰化媽祖」「台灣的魯迅」「台灣新文學之父」等之稱。</a:t>
            </a:r>
            <a:endParaRPr lang="zh-TW" altLang="en-US" dirty="0"/>
          </a:p>
        </p:txBody>
      </p:sp>
      <p:pic>
        <p:nvPicPr>
          <p:cNvPr id="6" name="內容版面配置區 5" descr="cca300001-ph-es010-0001-i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 rot="166382">
            <a:off x="5108292" y="1786955"/>
            <a:ext cx="3105282" cy="4525962"/>
          </a:xfrm>
          <a:prstGeom prst="round2Same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                 </a:t>
            </a:r>
            <a:r>
              <a:rPr lang="zh-TW" altLang="en-US" sz="6000" dirty="0" smtClean="0"/>
              <a:t> </a:t>
            </a:r>
            <a:r>
              <a:rPr lang="zh-TW" altLang="en-US" sz="6000" b="1" dirty="0" smtClean="0"/>
              <a:t>經歷</a:t>
            </a:r>
            <a:endParaRPr lang="zh-TW" altLang="en-US" sz="6000" b="1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b="1" dirty="0" smtClean="0">
                <a:solidFill>
                  <a:srgbClr val="00B0F0"/>
                </a:solidFill>
              </a:rPr>
              <a:t>1903</a:t>
            </a:r>
            <a:r>
              <a:rPr lang="zh-TW" altLang="en-US" dirty="0" smtClean="0"/>
              <a:t>年，賴和先就讀於私墊，接受漢文教育，之後被送到彰化第一公學校就讀。</a:t>
            </a:r>
            <a:endParaRPr lang="en-US" altLang="zh-TW" dirty="0" smtClean="0"/>
          </a:p>
          <a:p>
            <a:r>
              <a:rPr lang="en-US" altLang="zh-TW" b="1" dirty="0" smtClean="0">
                <a:solidFill>
                  <a:srgbClr val="00B0F0"/>
                </a:solidFill>
              </a:rPr>
              <a:t>1909</a:t>
            </a:r>
            <a:r>
              <a:rPr lang="zh-TW" altLang="en-US" dirty="0" smtClean="0"/>
              <a:t>年，賴和十六歲，考進台灣總督府醫學校</a:t>
            </a:r>
            <a:endParaRPr lang="en-US" altLang="zh-TW" dirty="0" smtClean="0"/>
          </a:p>
          <a:p>
            <a:r>
              <a:rPr lang="en-US" altLang="zh-TW" b="1" dirty="0" smtClean="0">
                <a:solidFill>
                  <a:srgbClr val="00B0F0"/>
                </a:solidFill>
              </a:rPr>
              <a:t>1914</a:t>
            </a:r>
            <a:r>
              <a:rPr lang="zh-TW" altLang="en-US" dirty="0" smtClean="0"/>
              <a:t>年，自臺灣總督府醫學校畢業。</a:t>
            </a:r>
            <a:endParaRPr lang="en-US" altLang="zh-TW" dirty="0" smtClean="0"/>
          </a:p>
          <a:p>
            <a:r>
              <a:rPr lang="en-US" altLang="zh-TW" b="1" dirty="0" smtClean="0">
                <a:solidFill>
                  <a:srgbClr val="00B0F0"/>
                </a:solidFill>
              </a:rPr>
              <a:t>1918</a:t>
            </a:r>
            <a:r>
              <a:rPr lang="zh-TW" altLang="en-US" dirty="0" smtClean="0"/>
              <a:t>年，賴和前往中國福建省廈門鼓浪嶼博愛醫院任職，因思鄉之苦，隔年返台，在市仔尾</a:t>
            </a:r>
            <a:r>
              <a:rPr lang="en-US" altLang="zh-TW" dirty="0" smtClean="0"/>
              <a:t>(</a:t>
            </a:r>
            <a:r>
              <a:rPr lang="zh-TW" altLang="en-US" dirty="0" smtClean="0"/>
              <a:t>今彰化市境內</a:t>
            </a:r>
            <a:r>
              <a:rPr lang="en-US" altLang="zh-TW" dirty="0" smtClean="0"/>
              <a:t>)</a:t>
            </a:r>
            <a:r>
              <a:rPr lang="zh-TW" altLang="en-US" dirty="0" smtClean="0"/>
              <a:t>開設賴和醫院。</a:t>
            </a:r>
            <a:endParaRPr lang="en-US" altLang="zh-TW" dirty="0" smtClean="0"/>
          </a:p>
          <a:p>
            <a:r>
              <a:rPr lang="en-US" altLang="zh-TW" b="1" dirty="0" smtClean="0">
                <a:solidFill>
                  <a:srgbClr val="00B0F0"/>
                </a:solidFill>
              </a:rPr>
              <a:t>1941</a:t>
            </a:r>
            <a:r>
              <a:rPr lang="zh-TW" altLang="en-US" dirty="0" smtClean="0"/>
              <a:t>年，第二次世界大戰爆發，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月</a:t>
            </a:r>
            <a:r>
              <a:rPr lang="en-US" altLang="zh-TW" dirty="0" smtClean="0"/>
              <a:t>8</a:t>
            </a:r>
            <a:r>
              <a:rPr lang="zh-TW" altLang="en-US" dirty="0" smtClean="0"/>
              <a:t>月珍珠港事變當天，賴和再度被拘捕入獄，約</a:t>
            </a:r>
            <a:r>
              <a:rPr lang="en-US" altLang="zh-TW" dirty="0" smtClean="0"/>
              <a:t>50</a:t>
            </a:r>
            <a:r>
              <a:rPr lang="zh-TW" altLang="en-US" dirty="0" smtClean="0"/>
              <a:t>日，在獄中以草紙撰述</a:t>
            </a:r>
            <a:r>
              <a:rPr lang="en-US" altLang="zh-TW" dirty="0" smtClean="0"/>
              <a:t>〈</a:t>
            </a:r>
            <a:r>
              <a:rPr lang="zh-TW" altLang="en-US" dirty="0" smtClean="0"/>
              <a:t>獄中日記</a:t>
            </a:r>
            <a:r>
              <a:rPr lang="en-US" altLang="zh-TW" dirty="0" smtClean="0"/>
              <a:t>〉</a:t>
            </a:r>
            <a:r>
              <a:rPr lang="zh-TW" altLang="en-US" dirty="0" smtClean="0"/>
              <a:t>，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b="1" dirty="0" smtClean="0"/>
              <a:t>代表作品</a:t>
            </a:r>
            <a:endParaRPr lang="zh-TW" altLang="en-US" sz="6000" b="1" dirty="0"/>
          </a:p>
        </p:txBody>
      </p:sp>
      <p:pic>
        <p:nvPicPr>
          <p:cNvPr id="7" name="內容版面配置區 6" descr="阿甘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 rot="21448844">
            <a:off x="1142976" y="1857364"/>
            <a:ext cx="3109742" cy="4437840"/>
          </a:xfrm>
        </p:spPr>
      </p:pic>
      <p:sp>
        <p:nvSpPr>
          <p:cNvPr id="6" name="內容版面配置區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zh-TW" altLang="en-US" sz="3000" dirty="0" smtClean="0"/>
              <a:t>主要知名小說有</a:t>
            </a:r>
            <a:r>
              <a:rPr lang="en-US" altLang="zh-TW" sz="3000" dirty="0" smtClean="0"/>
              <a:t>《</a:t>
            </a:r>
            <a:r>
              <a:rPr lang="zh-TW" altLang="en-US" sz="3000" b="1" dirty="0" smtClean="0">
                <a:solidFill>
                  <a:srgbClr val="FFC000"/>
                </a:solidFill>
              </a:rPr>
              <a:t>一桿稱仔</a:t>
            </a:r>
            <a:r>
              <a:rPr lang="en-US" altLang="zh-TW" sz="3000" dirty="0" smtClean="0"/>
              <a:t>》</a:t>
            </a:r>
            <a:r>
              <a:rPr lang="zh-TW" altLang="en-US" sz="3000" dirty="0" smtClean="0"/>
              <a:t>、</a:t>
            </a:r>
            <a:r>
              <a:rPr lang="en-US" altLang="zh-TW" sz="3000" dirty="0" smtClean="0"/>
              <a:t>《</a:t>
            </a:r>
            <a:r>
              <a:rPr lang="zh-TW" altLang="en-US" sz="3000" b="1" dirty="0" smtClean="0">
                <a:solidFill>
                  <a:srgbClr val="FFC000"/>
                </a:solidFill>
              </a:rPr>
              <a:t>不如意的過年</a:t>
            </a:r>
            <a:r>
              <a:rPr lang="en-US" altLang="zh-TW" sz="3000" dirty="0" smtClean="0"/>
              <a:t>》</a:t>
            </a:r>
            <a:r>
              <a:rPr lang="zh-TW" altLang="en-US" sz="3000" dirty="0" smtClean="0"/>
              <a:t>等。其他出色的作品有新詩</a:t>
            </a:r>
            <a:r>
              <a:rPr lang="en-US" altLang="zh-TW" sz="3000" dirty="0" smtClean="0"/>
              <a:t>〈</a:t>
            </a:r>
            <a:r>
              <a:rPr lang="zh-TW" altLang="en-US" sz="3000" b="1" dirty="0" smtClean="0">
                <a:solidFill>
                  <a:srgbClr val="FFC000"/>
                </a:solidFill>
              </a:rPr>
              <a:t>流離曲</a:t>
            </a:r>
            <a:r>
              <a:rPr lang="en-US" altLang="zh-TW" sz="3000" dirty="0" smtClean="0"/>
              <a:t>〉</a:t>
            </a:r>
            <a:r>
              <a:rPr lang="zh-TW" altLang="en-US" sz="3000" dirty="0" smtClean="0"/>
              <a:t>、</a:t>
            </a:r>
            <a:r>
              <a:rPr lang="en-US" altLang="zh-TW" sz="3000" dirty="0" smtClean="0"/>
              <a:t>〈</a:t>
            </a:r>
            <a:r>
              <a:rPr lang="zh-TW" altLang="en-US" sz="3000" b="1" dirty="0" smtClean="0">
                <a:solidFill>
                  <a:srgbClr val="FFC000"/>
                </a:solidFill>
              </a:rPr>
              <a:t>南國哀歌</a:t>
            </a:r>
            <a:r>
              <a:rPr lang="en-US" altLang="zh-TW" sz="3000" dirty="0" smtClean="0"/>
              <a:t>〉</a:t>
            </a:r>
            <a:r>
              <a:rPr lang="zh-TW" altLang="en-US" sz="3000" dirty="0" smtClean="0"/>
              <a:t>、</a:t>
            </a:r>
            <a:r>
              <a:rPr lang="en-US" altLang="zh-TW" sz="3000" dirty="0" smtClean="0"/>
              <a:t>〈</a:t>
            </a:r>
            <a:r>
              <a:rPr lang="zh-TW" altLang="en-US" sz="3000" b="1" dirty="0" smtClean="0">
                <a:solidFill>
                  <a:srgbClr val="FFC000"/>
                </a:solidFill>
              </a:rPr>
              <a:t>種田人</a:t>
            </a:r>
            <a:r>
              <a:rPr lang="en-US" altLang="zh-TW" sz="3000" dirty="0" smtClean="0"/>
              <a:t>〉</a:t>
            </a:r>
            <a:r>
              <a:rPr lang="zh-TW" altLang="en-US" sz="3000" dirty="0" smtClean="0"/>
              <a:t>等。</a:t>
            </a:r>
            <a:endParaRPr lang="zh-TW" alt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神韻">
  <a:themeElements>
    <a:clrScheme name="神韻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神韻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神韻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648</TotalTime>
  <Words>614</Words>
  <Application>Microsoft Office PowerPoint</Application>
  <PresentationFormat>如螢幕大小 (4:3)</PresentationFormat>
  <Paragraphs>34</Paragraphs>
  <Slides>10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神韻</vt:lpstr>
      <vt:lpstr>一桿秤子</vt:lpstr>
      <vt:lpstr>日治時期，台灣知名文學作家</vt:lpstr>
      <vt:lpstr>楊逵</vt:lpstr>
      <vt:lpstr>經歷</vt:lpstr>
      <vt:lpstr>代表作品</vt:lpstr>
      <vt:lpstr>作品特色</vt:lpstr>
      <vt:lpstr>賴和</vt:lpstr>
      <vt:lpstr>                   經歷</vt:lpstr>
      <vt:lpstr>代表作品</vt:lpstr>
      <vt:lpstr>作品特色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一桿秤子</dc:title>
  <dc:creator>家人</dc:creator>
  <cp:lastModifiedBy>導師辦公室帳號</cp:lastModifiedBy>
  <cp:revision>24</cp:revision>
  <dcterms:created xsi:type="dcterms:W3CDTF">2017-06-12T13:45:20Z</dcterms:created>
  <dcterms:modified xsi:type="dcterms:W3CDTF">2017-06-14T02:27:44Z</dcterms:modified>
</cp:coreProperties>
</file>