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5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9000"/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360040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latin typeface="DFYuanLight-B5" pitchFamily="49" charset="-120"/>
                <a:ea typeface="DFYuanLight-B5" pitchFamily="49" charset="-120"/>
              </a:rPr>
              <a:t>虯髯客</a:t>
            </a:r>
            <a:r>
              <a:rPr lang="zh-TW" altLang="en-US" sz="6000" b="1" dirty="0" smtClean="0">
                <a:latin typeface="DFYuanLight-B5" pitchFamily="49" charset="-120"/>
                <a:ea typeface="DFYuanLight-B5" pitchFamily="49" charset="-120"/>
              </a:rPr>
              <a:t>傳</a:t>
            </a:r>
            <a:r>
              <a:rPr lang="en-US" altLang="zh-TW" sz="6000" b="1" dirty="0" smtClean="0">
                <a:latin typeface="DFYuanLight-B5" pitchFamily="49" charset="-120"/>
                <a:ea typeface="DFYuanLight-B5" pitchFamily="49" charset="-120"/>
              </a:rPr>
              <a:t/>
            </a:r>
            <a:br>
              <a:rPr lang="en-US" altLang="zh-TW" sz="6000" b="1" dirty="0" smtClean="0">
                <a:latin typeface="DFYuanLight-B5" pitchFamily="49" charset="-120"/>
                <a:ea typeface="DFYuanLight-B5" pitchFamily="49" charset="-120"/>
              </a:rPr>
            </a:br>
            <a:r>
              <a:rPr lang="zh-TW" altLang="en-US" sz="6000" b="1" dirty="0">
                <a:latin typeface="DFYuanLight-B5" pitchFamily="49" charset="-120"/>
                <a:ea typeface="DFYuanLight-B5" pitchFamily="49" charset="-120"/>
              </a:rPr>
              <a:t>之 </a:t>
            </a:r>
            <a:r>
              <a:rPr lang="zh-TW" altLang="en-US" sz="6000" b="1" dirty="0" smtClean="0">
                <a:latin typeface="DFYuanLight-B5" pitchFamily="49" charset="-120"/>
                <a:ea typeface="DFYuanLight-B5" pitchFamily="49" charset="-120"/>
              </a:rPr>
              <a:t>深夜遇見蘇格拉底</a:t>
            </a:r>
            <a:r>
              <a:rPr lang="en-US" altLang="zh-TW" sz="6000" b="1" dirty="0" smtClean="0">
                <a:latin typeface="DFYuanLight-B5" pitchFamily="49" charset="-120"/>
                <a:ea typeface="DFYuanLight-B5" pitchFamily="49" charset="-120"/>
              </a:rPr>
              <a:t/>
            </a:r>
            <a:br>
              <a:rPr lang="en-US" altLang="zh-TW" sz="6000" b="1" dirty="0" smtClean="0">
                <a:latin typeface="DFYuanLight-B5" pitchFamily="49" charset="-120"/>
                <a:ea typeface="DFYuanLight-B5" pitchFamily="49" charset="-120"/>
              </a:rPr>
            </a:br>
            <a:r>
              <a:rPr lang="en-US" altLang="zh-TW" sz="6000" b="1" dirty="0" smtClean="0">
                <a:latin typeface="DFYuanLight-B5" pitchFamily="49" charset="-120"/>
                <a:ea typeface="DFYuanLight-B5" pitchFamily="49" charset="-120"/>
              </a:rPr>
              <a:t>(</a:t>
            </a:r>
            <a:r>
              <a:rPr lang="zh-TW" altLang="en-US" sz="6000" b="1" dirty="0">
                <a:latin typeface="DFYuanLight-B5" pitchFamily="49" charset="-120"/>
                <a:ea typeface="DFYuanLight-B5" pitchFamily="49" charset="-120"/>
              </a:rPr>
              <a:t>認識自己</a:t>
            </a:r>
            <a:r>
              <a:rPr lang="en-US" altLang="zh-TW" sz="6000" b="1" dirty="0">
                <a:latin typeface="DFYuanLight-B5" pitchFamily="49" charset="-120"/>
                <a:ea typeface="DFYuanLight-B5" pitchFamily="49" charset="-120"/>
              </a:rPr>
              <a:t>)</a:t>
            </a:r>
            <a:endParaRPr lang="zh-TW" altLang="en-US" sz="6000" b="1" dirty="0">
              <a:latin typeface="DFYuanLight-B5" pitchFamily="49" charset="-120"/>
              <a:ea typeface="DFYuanLight-B5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907704" y="5385410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1040044</a:t>
            </a:r>
            <a:r>
              <a:rPr lang="zh-TW" altLang="en-US" sz="2000" dirty="0" smtClean="0"/>
              <a:t> 洪佳妘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1040071 </a:t>
            </a:r>
            <a:r>
              <a:rPr lang="zh-TW" altLang="en-US" sz="2000" dirty="0" smtClean="0"/>
              <a:t>范珊珊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1040075</a:t>
            </a:r>
            <a:r>
              <a:rPr lang="en-US" altLang="zh-TW" sz="2000" dirty="0"/>
              <a:t> </a:t>
            </a:r>
            <a:r>
              <a:rPr lang="zh-TW" altLang="en-US" sz="2000" dirty="0" smtClean="0"/>
              <a:t>傅郁芬</a:t>
            </a:r>
            <a:r>
              <a:rPr lang="en-US" altLang="zh-TW" sz="2000" dirty="0" smtClean="0"/>
              <a:t>1040168</a:t>
            </a:r>
            <a:r>
              <a:rPr lang="zh-TW" altLang="en-US" sz="2000" dirty="0" smtClean="0"/>
              <a:t> 盛</a:t>
            </a:r>
            <a:r>
              <a:rPr lang="zh-TW" altLang="en-US" sz="2000" dirty="0"/>
              <a:t>晞</a:t>
            </a:r>
            <a:r>
              <a:rPr lang="zh-TW" altLang="en-US" sz="2000" dirty="0" smtClean="0"/>
              <a:t>慈  </a:t>
            </a:r>
            <a:r>
              <a:rPr lang="en-US" altLang="zh-TW" sz="2000" dirty="0" smtClean="0"/>
              <a:t>1040185</a:t>
            </a:r>
            <a:r>
              <a:rPr lang="en-US" altLang="zh-TW" sz="2000" dirty="0"/>
              <a:t> </a:t>
            </a:r>
            <a:r>
              <a:rPr lang="zh-TW" altLang="en-US" sz="2000" dirty="0" smtClean="0"/>
              <a:t>程郁蘋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1040186</a:t>
            </a:r>
            <a:r>
              <a:rPr lang="en-US" altLang="zh-TW" sz="2000" dirty="0"/>
              <a:t> </a:t>
            </a:r>
            <a:r>
              <a:rPr lang="zh-TW" altLang="en-US" sz="2000" dirty="0" smtClean="0"/>
              <a:t>曹韻汶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3543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b="1" dirty="0" smtClean="0">
                <a:latin typeface="DFYuanLight-B5" pitchFamily="49" charset="-120"/>
                <a:ea typeface="DFYuanLight-B5" pitchFamily="49" charset="-120"/>
              </a:rPr>
              <a:t>介紹蘇格拉底</a:t>
            </a:r>
            <a:endParaRPr lang="zh-TW" altLang="en-US" sz="5400" b="1" dirty="0">
              <a:latin typeface="DFYuanLight-B5" pitchFamily="49" charset="-120"/>
              <a:ea typeface="DFYuanLight-B5" pitchFamily="49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40705"/>
            <a:ext cx="2736303" cy="3792551"/>
          </a:xfrm>
        </p:spPr>
      </p:pic>
      <p:sp>
        <p:nvSpPr>
          <p:cNvPr id="6" name="矩形 5"/>
          <p:cNvSpPr/>
          <p:nvPr/>
        </p:nvSpPr>
        <p:spPr>
          <a:xfrm>
            <a:off x="3275856" y="1484784"/>
            <a:ext cx="5544616" cy="5613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dirty="0">
                <a:solidFill>
                  <a:prstClr val="black"/>
                </a:solidFill>
                <a:latin typeface="MingLiU_HKSCS" pitchFamily="18" charset="-120"/>
                <a:ea typeface="MingLiU_HKSCS" pitchFamily="18" charset="-120"/>
                <a:cs typeface="Malgun Gothic Semilight" pitchFamily="34" charset="-122"/>
              </a:rPr>
              <a:t>奧運體操選手丹米爾曼是大學裡的風雲人物，他擁有人人羨慕的完美體能、優秀的學習成績、富裕的家境，卻在每個晚上都被惡夢驚醒。</a:t>
            </a:r>
            <a:endParaRPr lang="en-US" altLang="zh-TW" sz="2400" dirty="0">
              <a:solidFill>
                <a:prstClr val="black"/>
              </a:solidFill>
              <a:latin typeface="MingLiU_HKSCS" pitchFamily="18" charset="-120"/>
              <a:ea typeface="MingLiU_HKSCS" pitchFamily="18" charset="-120"/>
              <a:cs typeface="Malgun Gothic Semilight" pitchFamily="34" charset="-122"/>
            </a:endParaRPr>
          </a:p>
          <a:p>
            <a:pPr lvl="0" algn="just" eaLnBrk="0" hangingPunct="0">
              <a:spcBef>
                <a:spcPct val="20000"/>
              </a:spcBef>
            </a:pPr>
            <a:endParaRPr lang="en-US" altLang="zh-TW" sz="2400" dirty="0">
              <a:solidFill>
                <a:prstClr val="black"/>
              </a:solidFill>
              <a:latin typeface="MingLiU_HKSCS" pitchFamily="18" charset="-120"/>
              <a:ea typeface="MingLiU_HKSCS" pitchFamily="18" charset="-120"/>
              <a:cs typeface="Malgun Gothic Semilight" pitchFamily="34" charset="-122"/>
            </a:endParaRPr>
          </a:p>
          <a:p>
            <a:pPr marL="342900" lvl="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dirty="0">
                <a:solidFill>
                  <a:prstClr val="black"/>
                </a:solidFill>
                <a:latin typeface="MingLiU_HKSCS" pitchFamily="18" charset="-120"/>
                <a:ea typeface="MingLiU_HKSCS" pitchFamily="18" charset="-120"/>
                <a:cs typeface="Malgun Gothic Semilight" pitchFamily="34" charset="-122"/>
              </a:rPr>
              <a:t>在某天深夜又被惡夢嚇醒的丹走進一家</a:t>
            </a:r>
            <a:r>
              <a:rPr lang="en-US" altLang="zh-TW" sz="2400" dirty="0">
                <a:solidFill>
                  <a:prstClr val="black"/>
                </a:solidFill>
                <a:latin typeface="MingLiU_HKSCS" pitchFamily="18" charset="-120"/>
                <a:ea typeface="MingLiU_HKSCS" pitchFamily="18" charset="-120"/>
                <a:cs typeface="Malgun Gothic Semilight" pitchFamily="34" charset="-122"/>
              </a:rPr>
              <a:t>24</a:t>
            </a:r>
            <a:r>
              <a:rPr lang="zh-TW" altLang="en-US" sz="2400" dirty="0">
                <a:solidFill>
                  <a:prstClr val="black"/>
                </a:solidFill>
                <a:latin typeface="MingLiU_HKSCS" pitchFamily="18" charset="-120"/>
                <a:ea typeface="MingLiU_HKSCS" pitchFamily="18" charset="-120"/>
                <a:cs typeface="Malgun Gothic Semilight" pitchFamily="34" charset="-122"/>
              </a:rPr>
              <a:t>小時營業的加油站，他遇見一位身懷絕技並充滿智慧的神祕老人，在丹一個不留神時，他突然從地面跳到屋頂，丹被他驚人的跳躍能力給嚇到，於是請求老人把其中的奧秘告訴他，希望能夠幫助他得到奧運會體操比賽的冠軍。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altLang="zh-TW" sz="3100" dirty="0">
              <a:solidFill>
                <a:prstClr val="black"/>
              </a:solidFill>
              <a:latin typeface="Malgun Gothic Semilight" pitchFamily="34" charset="-122"/>
              <a:ea typeface="Malgun Gothic Semilight" pitchFamily="34" charset="-122"/>
              <a:cs typeface="Malgun Gothic Semilight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71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/>
          </a:bodyPr>
          <a:lstStyle/>
          <a:p>
            <a:pPr algn="just" eaLnBrk="0" hangingPunct="0"/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老人的出現讓丹的命運起了決定性轉折，因為他充滿哲理的話語與神秘的行事作風，使得丹將他稱之為“蘇格拉底”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。</a:t>
            </a:r>
            <a:endParaRPr lang="en-US" altLang="zh-TW" sz="2800" dirty="0" smtClean="0">
              <a:latin typeface="MingLiU_HKSCS" pitchFamily="18" charset="-120"/>
              <a:ea typeface="MingLiU_HKSCS" pitchFamily="18" charset="-120"/>
            </a:endParaRPr>
          </a:p>
          <a:p>
            <a:pPr algn="just" eaLnBrk="0" hangingPunct="0"/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蘇格拉底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要他徹底改變自己，才能有所突破，正當丹從輕蔑轉為相信時，一場突來的車禍將他的人生打入谷底，在絕望中丹接受蘇格拉底的指導，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進入一連串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的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訓練。</a:t>
            </a:r>
            <a:endParaRPr lang="en-US" altLang="zh-TW" sz="2800" dirty="0" smtClean="0">
              <a:latin typeface="MingLiU_HKSCS" pitchFamily="18" charset="-120"/>
              <a:ea typeface="MingLiU_HKSCS" pitchFamily="18" charset="-120"/>
            </a:endParaRPr>
          </a:p>
          <a:p>
            <a:pPr algn="just" eaLnBrk="0" hangingPunct="0"/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這些訓練讓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丹粉碎了他對很多事情既有的觀念，不論是在學業、體操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或是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對於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成功的定義上。</a:t>
            </a:r>
          </a:p>
        </p:txBody>
      </p:sp>
    </p:spTree>
    <p:extLst>
      <p:ext uri="{BB962C8B-B14F-4D97-AF65-F5344CB8AC3E}">
        <p14:creationId xmlns:p14="http://schemas.microsoft.com/office/powerpoint/2010/main" val="3795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8559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藉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由蘇格拉底的引導，丹開始產生一個全新的思想觀念－</a:t>
            </a:r>
            <a:r>
              <a:rPr lang="en-US" altLang="zh-TW" sz="2800" dirty="0">
                <a:latin typeface="MingLiU_HKSCS" pitchFamily="18" charset="-120"/>
                <a:ea typeface="MingLiU_HKSCS" pitchFamily="18" charset="-120"/>
              </a:rPr>
              <a:t>『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人們應該將個人意志凌駕於智慧之上，發揮思想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靈魂，而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不是一味的訓練身體的強度。</a:t>
            </a:r>
            <a:r>
              <a:rPr lang="en-US" altLang="zh-TW" sz="2800" dirty="0">
                <a:latin typeface="MingLiU_HKSCS" pitchFamily="18" charset="-120"/>
                <a:ea typeface="MingLiU_HKSCS" pitchFamily="18" charset="-120"/>
              </a:rPr>
              <a:t>』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丹放下他所有對未知的期待，真正的活在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當下之後，他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的心境越來越平和，人生的意義也越來越清晰，失去的體能也逐漸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恢復</a:t>
            </a:r>
            <a:r>
              <a:rPr lang="en-US" altLang="zh-TW" sz="2800" dirty="0" smtClean="0">
                <a:latin typeface="MingLiU_HKSCS" pitchFamily="18" charset="-120"/>
                <a:ea typeface="MingLiU_HKSCS" pitchFamily="18" charset="-120"/>
              </a:rPr>
              <a:t>…</a:t>
            </a:r>
            <a:endParaRPr lang="en-US" altLang="zh-TW" sz="2800" dirty="0">
              <a:latin typeface="MingLiU_HKSCS" pitchFamily="18" charset="-120"/>
              <a:ea typeface="MingLiU_HKSCS" pitchFamily="18" charset="-120"/>
            </a:endParaRPr>
          </a:p>
          <a:p>
            <a:pPr marL="0" indent="0">
              <a:buNone/>
            </a:pPr>
            <a:endParaRPr lang="en-US" altLang="zh-TW" dirty="0">
              <a:latin typeface="MingLiU_HKSCS" pitchFamily="18" charset="-120"/>
              <a:ea typeface="MingLiU_HKSCS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941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9776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latin typeface="DFYuanLight-B5" pitchFamily="49" charset="-120"/>
                <a:ea typeface="DFYuanLight-B5" pitchFamily="49" charset="-120"/>
              </a:rPr>
              <a:t>虯髯客和蘇格拉底</a:t>
            </a:r>
            <a:endParaRPr lang="zh-TW" altLang="en-US" sz="5400" b="1" dirty="0">
              <a:latin typeface="DFYuanLight-B5" pitchFamily="49" charset="-120"/>
              <a:ea typeface="DFYuanLight-B5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1176" y="1495325"/>
            <a:ext cx="4762872" cy="4525963"/>
          </a:xfrm>
        </p:spPr>
        <p:txBody>
          <a:bodyPr>
            <a:normAutofit fontScale="92500"/>
          </a:bodyPr>
          <a:lstStyle/>
          <a:p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在</a:t>
            </a:r>
            <a:r>
              <a:rPr lang="en-US" altLang="zh-TW" sz="2800" dirty="0" smtClean="0">
                <a:latin typeface="MingLiU_HKSCS" pitchFamily="18" charset="-120"/>
                <a:ea typeface="MingLiU_HKSCS" pitchFamily="18" charset="-120"/>
              </a:rPr>
              <a:t>《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虯髯客傳</a:t>
            </a:r>
            <a:r>
              <a:rPr lang="en-US" altLang="zh-TW" sz="2800" dirty="0" smtClean="0">
                <a:latin typeface="MingLiU_HKSCS" pitchFamily="18" charset="-120"/>
                <a:ea typeface="MingLiU_HKSCS" pitchFamily="18" charset="-120"/>
              </a:rPr>
              <a:t>》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一</a:t>
            </a:r>
            <a:r>
              <a:rPr lang="zh-TW" altLang="en-US" sz="2800" dirty="0">
                <a:latin typeface="MingLiU_HKSCS" pitchFamily="18" charset="-120"/>
                <a:ea typeface="MingLiU_HKSCS" pitchFamily="18" charset="-120"/>
              </a:rPr>
              <a:t>文中，虯 髯 曰 </a:t>
            </a:r>
            <a:r>
              <a:rPr lang="zh-TW" altLang="en-US" sz="2800" dirty="0" smtClean="0">
                <a:latin typeface="MingLiU_HKSCS" pitchFamily="18" charset="-120"/>
                <a:ea typeface="MingLiU_HKSCS" pitchFamily="18" charset="-120"/>
              </a:rPr>
              <a:t>：「欲於此世界求事，當或龍戰三二十載，建少功業。今既有主，住亦何為？太原李氏，真英主也。」 顯現出虯髯客認知到自己並不是那個能夠一統天下的真命天子，李世民才是，於是他瀟灑且果斷的離開這個沙場上，去尋找出自己的路，另外再開創自己的江山。</a:t>
            </a:r>
            <a:endParaRPr lang="zh-TW" altLang="en-US" sz="2800" dirty="0">
              <a:latin typeface="MingLiU_HKSCS" pitchFamily="18" charset="-120"/>
              <a:ea typeface="MingLiU_HKSCS" pitchFamily="18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14" y="1556792"/>
            <a:ext cx="37147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69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DFYuanLight-B5" pitchFamily="49" charset="-120"/>
                <a:ea typeface="DFYuanLight-B5" pitchFamily="49" charset="-120"/>
              </a:rPr>
              <a:t>總結</a:t>
            </a:r>
            <a:endParaRPr lang="zh-TW" altLang="en-US" sz="5400" b="1" dirty="0">
              <a:latin typeface="DFYuanLight-B5" pitchFamily="49" charset="-120"/>
              <a:ea typeface="DFYuanLight-B5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人們容易被世俗的價值觀</a:t>
            </a:r>
            <a:r>
              <a:rPr lang="zh-TW" altLang="en-US" sz="2800" dirty="0" smtClean="0"/>
              <a:t>包圍，然後自我</a:t>
            </a:r>
            <a:r>
              <a:rPr lang="zh-TW" altLang="en-US" sz="2800" dirty="0"/>
              <a:t>設限，如果我們無法真正跳脫預設的條件，那麼我們就只能永遠活在思想的</a:t>
            </a:r>
            <a:r>
              <a:rPr lang="zh-TW" altLang="en-US" sz="2800" dirty="0" smtClean="0"/>
              <a:t>框架下。只有</a:t>
            </a:r>
            <a:r>
              <a:rPr lang="zh-TW" altLang="en-US" sz="2800" dirty="0"/>
              <a:t>在</a:t>
            </a:r>
            <a:r>
              <a:rPr lang="zh-TW" altLang="en-US" sz="2800" dirty="0" smtClean="0"/>
              <a:t>我們忘卻一切庸俗的事情、拋開所有雜念的</a:t>
            </a:r>
            <a:r>
              <a:rPr lang="zh-TW" altLang="en-US" sz="2800" dirty="0"/>
              <a:t>時候，我們</a:t>
            </a:r>
            <a:r>
              <a:rPr lang="zh-TW" altLang="en-US" sz="2800" dirty="0" smtClean="0"/>
              <a:t>才能好好的去感覺，問問自己內心想要的是</a:t>
            </a:r>
            <a:r>
              <a:rPr lang="zh-TW" altLang="en-US" sz="2800" dirty="0"/>
              <a:t>什麼</a:t>
            </a:r>
            <a:r>
              <a:rPr lang="zh-TW" altLang="en-US" sz="2800" dirty="0" smtClean="0"/>
              <a:t>，然後實踐他。因為方向</a:t>
            </a:r>
            <a:r>
              <a:rPr lang="zh-TW" altLang="en-US" sz="2800" dirty="0"/>
              <a:t>，永遠在你</a:t>
            </a:r>
            <a:r>
              <a:rPr lang="zh-TW" altLang="en-US" sz="2800" dirty="0" smtClean="0"/>
              <a:t>的自己心裡，沒有人可以代替你決定任何事。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8646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1234232"/>
            <a:ext cx="8620215" cy="4283000"/>
          </a:xfrm>
        </p:spPr>
      </p:pic>
      <p:sp>
        <p:nvSpPr>
          <p:cNvPr id="5" name="文字方塊 4"/>
          <p:cNvSpPr txBox="1"/>
          <p:nvPr/>
        </p:nvSpPr>
        <p:spPr>
          <a:xfrm>
            <a:off x="3131840" y="4437112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 smtClean="0"/>
              <a:t>The</a:t>
            </a:r>
            <a:r>
              <a:rPr lang="zh-TW" altLang="en-US" sz="5400" dirty="0" smtClean="0"/>
              <a:t> </a:t>
            </a:r>
            <a:r>
              <a:rPr lang="en-US" altLang="zh-TW" sz="5400" dirty="0" smtClean="0"/>
              <a:t>End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99756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520</Words>
  <Application>Microsoft Office PowerPoint</Application>
  <PresentationFormat>如螢幕大小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虯髯客傳 之 深夜遇見蘇格拉底 (認識自己)</vt:lpstr>
      <vt:lpstr>介紹蘇格拉底</vt:lpstr>
      <vt:lpstr>PowerPoint 簡報</vt:lpstr>
      <vt:lpstr>PowerPoint 簡報</vt:lpstr>
      <vt:lpstr>虯髯客和蘇格拉底</vt:lpstr>
      <vt:lpstr>總結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虯髯客傳 之 深夜遇見蘇格拉底(認識自己)</dc:title>
  <dc:creator>karen</dc:creator>
  <cp:lastModifiedBy>導師辦公室帳號</cp:lastModifiedBy>
  <cp:revision>9</cp:revision>
  <dcterms:created xsi:type="dcterms:W3CDTF">2016-09-25T12:55:27Z</dcterms:created>
  <dcterms:modified xsi:type="dcterms:W3CDTF">2016-12-26T04:31:03Z</dcterms:modified>
</cp:coreProperties>
</file>