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63" r:id="rId3"/>
    <p:sldId id="256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>
        <p:scale>
          <a:sx n="117" d="100"/>
          <a:sy n="117" d="100"/>
        </p:scale>
        <p:origin x="-145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76428"/>
          </a:xfrm>
        </p:spPr>
        <p:txBody>
          <a:bodyPr anchor="b"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>
              <a:defRPr sz="44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32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A1D5-EB9F-4FA0-ABE9-206420EA0CD5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4072-6AC2-4D1A-8C59-8B7995F760D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A1D5-EB9F-4FA0-ABE9-206420EA0CD5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4072-6AC2-4D1A-8C59-8B7995F760D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86644" y="274640"/>
            <a:ext cx="1400156" cy="5851525"/>
          </a:xfrm>
        </p:spPr>
        <p:txBody>
          <a:bodyPr vert="eaVert"/>
          <a:lstStyle>
            <a:lvl1pPr>
              <a:defRPr lang="zh-CN" altLang="en-US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829444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A1D5-EB9F-4FA0-ABE9-206420EA0CD5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4072-6AC2-4D1A-8C59-8B7995F760D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A1D5-EB9F-4FA0-ABE9-206420EA0CD5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4072-6AC2-4D1A-8C59-8B7995F760D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854150"/>
            <a:ext cx="7772400" cy="186085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356428"/>
            <a:ext cx="7772400" cy="150120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l">
              <a:buNone/>
              <a:defRPr sz="1800">
                <a:solidFill>
                  <a:schemeClr val="tx2"/>
                </a:solidFill>
              </a:defRPr>
            </a:lvl2pPr>
            <a:lvl3pPr marL="914400" indent="0" algn="l">
              <a:buNone/>
              <a:defRPr sz="1600">
                <a:solidFill>
                  <a:schemeClr val="tx2"/>
                </a:solidFill>
              </a:defRPr>
            </a:lvl3pPr>
            <a:lvl4pPr marL="1371600" indent="0" algn="l">
              <a:buNone/>
              <a:defRPr sz="1400">
                <a:solidFill>
                  <a:schemeClr val="tx2"/>
                </a:solidFill>
              </a:defRPr>
            </a:lvl4pPr>
            <a:lvl5pPr marL="1828800" indent="0" algn="l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A1D5-EB9F-4FA0-ABE9-206420EA0CD5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4072-6AC2-4D1A-8C59-8B7995F760D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A1D5-EB9F-4FA0-ABE9-206420EA0CD5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4072-6AC2-4D1A-8C59-8B7995F760D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A1D5-EB9F-4FA0-ABE9-206420EA0CD5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4072-6AC2-4D1A-8C59-8B7995F760D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A1D5-EB9F-4FA0-ABE9-206420EA0CD5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4072-6AC2-4D1A-8C59-8B7995F760D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A1D5-EB9F-4FA0-ABE9-206420EA0CD5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4072-6AC2-4D1A-8C59-8B7995F760D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6258" y="381000"/>
            <a:ext cx="2667000" cy="1833554"/>
          </a:xfr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l">
              <a:defRPr sz="3200" b="1" kern="1200" cap="all" spc="50">
                <a:ln w="1587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52800" y="380999"/>
            <a:ext cx="5410200" cy="57451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6258" y="2214554"/>
            <a:ext cx="2667000" cy="3912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A1D5-EB9F-4FA0-ABE9-206420EA0CD5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4072-6AC2-4D1A-8C59-8B7995F760D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1580474" y="553734"/>
            <a:ext cx="7349244" cy="4741531"/>
            <a:chOff x="428596" y="553734"/>
            <a:chExt cx="7349244" cy="4741531"/>
          </a:xfrm>
        </p:grpSpPr>
        <p:sp>
          <p:nvSpPr>
            <p:cNvPr id="16" name="矩形 15"/>
            <p:cNvSpPr/>
            <p:nvPr/>
          </p:nvSpPr>
          <p:spPr>
            <a:xfrm rot="21480000">
              <a:off x="428596" y="580356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 rot="21540000">
              <a:off x="437473" y="571479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437481" y="553734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651912" y="612776"/>
            <a:ext cx="7215238" cy="4602175"/>
          </a:xfrm>
          <a:solidFill>
            <a:schemeClr val="bg2">
              <a:tint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/>
              <a:t>按一下圖示以新增圖片</a:t>
            </a:r>
            <a:endParaRPr kumimoji="0" lang="en-US"/>
          </a:p>
        </p:txBody>
      </p:sp>
      <p:sp useBgFill="1"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95295"/>
            <a:ext cx="1357290" cy="5691227"/>
          </a:xfrm>
          <a:noFill/>
        </p:spPr>
        <p:txBody>
          <a:bodyPr vert="eaVert" anchor="ctr">
            <a:noAutofit/>
          </a:bodyPr>
          <a:lstStyle>
            <a:lvl1pPr algn="l">
              <a:defRPr lang="zh-CN" altLang="en-US" sz="32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14480" y="5481658"/>
            <a:ext cx="7215238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A1D5-EB9F-4FA0-ABE9-206420EA0CD5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4072-6AC2-4D1A-8C59-8B7995F760D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878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3A1D5-EB9F-4FA0-ABE9-206420EA0CD5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483997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2644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D4072-6AC2-4D1A-8C59-8B7995F760D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000" b="1" kern="1200" cap="all" spc="50" dirty="0">
          <a:ln w="1587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31750" dir="3600000" algn="tl" rotWithShape="0">
              <a:srgbClr val="000000">
                <a:alpha val="6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90000"/>
        <a:buFont typeface="Cambria"/>
        <a:buChar char="+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Ï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90000"/>
        <a:buFont typeface="Calibri"/>
        <a:buChar char="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=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rgbClr val="FF0000"/>
                </a:solidFill>
              </a:rPr>
              <a:t>第一組一桿稱子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b="1" dirty="0"/>
              <a:t>組長</a:t>
            </a:r>
            <a:r>
              <a:rPr lang="en-US" altLang="zh-TW" sz="4400" b="1" dirty="0"/>
              <a:t>:</a:t>
            </a:r>
            <a:r>
              <a:rPr lang="zh-TW" altLang="en-US" sz="4400" b="1" dirty="0"/>
              <a:t> </a:t>
            </a:r>
            <a:r>
              <a:rPr lang="en-US" altLang="zh-TW" sz="4400" b="1" dirty="0"/>
              <a:t>18</a:t>
            </a:r>
            <a:r>
              <a:rPr lang="zh-TW" altLang="en-US" sz="4400" b="1" dirty="0"/>
              <a:t> 李靜雯</a:t>
            </a:r>
            <a:endParaRPr lang="en-US" altLang="zh-TW" sz="4400" b="1" dirty="0"/>
          </a:p>
          <a:p>
            <a:pPr marL="0" indent="0">
              <a:buNone/>
            </a:pPr>
            <a:r>
              <a:rPr lang="zh-TW" altLang="en-US" sz="4400" b="1" dirty="0"/>
              <a:t>組員</a:t>
            </a:r>
            <a:r>
              <a:rPr lang="en-US" altLang="zh-TW" sz="4400" b="1" dirty="0"/>
              <a:t>:</a:t>
            </a:r>
            <a:r>
              <a:rPr lang="zh-TW" altLang="en-US" sz="4400" b="1" dirty="0"/>
              <a:t> </a:t>
            </a:r>
            <a:r>
              <a:rPr lang="en-US" altLang="zh-TW" sz="4400" b="1" dirty="0"/>
              <a:t>07</a:t>
            </a:r>
            <a:r>
              <a:rPr lang="zh-TW" altLang="en-US" sz="4400" b="1" dirty="0"/>
              <a:t> 王淨彤               </a:t>
            </a:r>
            <a:r>
              <a:rPr lang="en-US" altLang="zh-TW" sz="4400" b="1" dirty="0"/>
              <a:t>23</a:t>
            </a:r>
            <a:r>
              <a:rPr lang="zh-TW" altLang="en-US" sz="4400" b="1" dirty="0"/>
              <a:t> 林昱伶</a:t>
            </a:r>
            <a:endParaRPr lang="en-US" altLang="zh-TW" sz="4400" b="1" dirty="0"/>
          </a:p>
          <a:p>
            <a:pPr marL="0" indent="0">
              <a:buNone/>
            </a:pPr>
            <a:r>
              <a:rPr lang="zh-TW" altLang="en-US" sz="4400" b="1" dirty="0"/>
              <a:t>           </a:t>
            </a:r>
            <a:r>
              <a:rPr lang="en-US" altLang="zh-TW" sz="4400" b="1" dirty="0"/>
              <a:t>08</a:t>
            </a:r>
            <a:r>
              <a:rPr lang="zh-TW" altLang="en-US" sz="4400" b="1" dirty="0"/>
              <a:t> 石伊萱               </a:t>
            </a:r>
            <a:r>
              <a:rPr lang="en-US" altLang="zh-TW" sz="4400" b="1" dirty="0"/>
              <a:t>35</a:t>
            </a:r>
            <a:r>
              <a:rPr lang="zh-TW" altLang="en-US" sz="4400" b="1" dirty="0"/>
              <a:t> 黃玟綺</a:t>
            </a:r>
            <a:endParaRPr lang="en-US" altLang="zh-TW" sz="4400" b="1" dirty="0"/>
          </a:p>
          <a:p>
            <a:pPr marL="0" indent="0">
              <a:buNone/>
            </a:pPr>
            <a:r>
              <a:rPr lang="zh-TW" altLang="en-US" sz="4400" b="1" dirty="0"/>
              <a:t>           </a:t>
            </a:r>
            <a:r>
              <a:rPr lang="en-US" altLang="zh-TW" sz="4400" b="1" dirty="0"/>
              <a:t>14</a:t>
            </a:r>
            <a:r>
              <a:rPr lang="zh-TW" altLang="en-US" sz="4400" b="1" dirty="0"/>
              <a:t> 呂瑄甄               </a:t>
            </a:r>
            <a:r>
              <a:rPr lang="en-US" altLang="zh-TW" sz="4400" b="1" dirty="0"/>
              <a:t>39</a:t>
            </a:r>
            <a:r>
              <a:rPr lang="zh-TW" altLang="en-US" sz="4400" b="1" dirty="0"/>
              <a:t> 劉珈媛</a:t>
            </a:r>
            <a:endParaRPr lang="en-US" altLang="zh-TW" sz="4400" b="1" dirty="0"/>
          </a:p>
          <a:p>
            <a:pPr marL="0" indent="0">
              <a:buNone/>
            </a:pPr>
            <a:r>
              <a:rPr lang="zh-TW" altLang="en-US" sz="4400" b="1" dirty="0"/>
              <a:t>           </a:t>
            </a:r>
            <a:r>
              <a:rPr lang="en-US" altLang="zh-TW" sz="4400" b="1" dirty="0"/>
              <a:t>22</a:t>
            </a:r>
            <a:r>
              <a:rPr lang="zh-TW" altLang="en-US" sz="4400" b="1" dirty="0"/>
              <a:t> 林育臻               </a:t>
            </a:r>
            <a:r>
              <a:rPr lang="en-US" altLang="zh-TW" sz="4400" b="1" dirty="0"/>
              <a:t>43</a:t>
            </a:r>
            <a:r>
              <a:rPr lang="zh-TW" altLang="en-US" sz="4400" b="1" dirty="0"/>
              <a:t> 邱品于</a:t>
            </a:r>
            <a:endParaRPr lang="en-US" altLang="zh-TW" sz="4400" b="1" dirty="0"/>
          </a:p>
          <a:p>
            <a:pPr marL="0" indent="0">
              <a:buNone/>
            </a:pPr>
            <a:r>
              <a:rPr lang="zh-TW" altLang="en-US" sz="4400" dirty="0"/>
              <a:t>                          </a:t>
            </a:r>
            <a:endParaRPr lang="en-US" altLang="zh-TW" sz="4400" dirty="0"/>
          </a:p>
        </p:txBody>
      </p:sp>
    </p:spTree>
    <p:extLst>
      <p:ext uri="{BB962C8B-B14F-4D97-AF65-F5344CB8AC3E}">
        <p14:creationId xmlns:p14="http://schemas.microsoft.com/office/powerpoint/2010/main" val="1706220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user\AppData\Local\Microsoft\Windows\Temporary Internet Files\Content.IE5\4EP3H7KV\goodbye-inscription-1327253531nq1[1]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6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19672" y="1700808"/>
            <a:ext cx="6213376" cy="7486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latin typeface="+mj-ea"/>
                <a:ea typeface="+mj-ea"/>
              </a:rPr>
              <a:t>報告結束 謝謝觀賞</a:t>
            </a:r>
          </a:p>
        </p:txBody>
      </p:sp>
      <p:pic>
        <p:nvPicPr>
          <p:cNvPr id="4105" name="Picture 9" descr="C:\Users\user\AppData\Local\Microsoft\Windows\Temporary Internet Files\Content.IE5\AVYWT6FX\sad-face-wavin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5719">
            <a:off x="6242986" y="2664087"/>
            <a:ext cx="2160326" cy="1377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670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工作分配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>
                <a:latin typeface="+mj-ea"/>
                <a:ea typeface="+mj-ea"/>
              </a:rPr>
              <a:t>1052023</a:t>
            </a:r>
            <a:r>
              <a:rPr lang="zh-TW" altLang="en-US" dirty="0">
                <a:latin typeface="+mj-ea"/>
                <a:ea typeface="+mj-ea"/>
              </a:rPr>
              <a:t>王淨彤</a:t>
            </a:r>
            <a:r>
              <a:rPr lang="en-US" altLang="zh-TW" dirty="0">
                <a:latin typeface="+mj-ea"/>
                <a:ea typeface="+mj-ea"/>
              </a:rPr>
              <a:t>-</a:t>
            </a:r>
            <a:r>
              <a:rPr lang="zh-TW" altLang="en-US" dirty="0">
                <a:latin typeface="+mj-ea"/>
                <a:ea typeface="+mj-ea"/>
              </a:rPr>
              <a:t>簡報製作</a:t>
            </a:r>
            <a:endParaRPr lang="en-US" altLang="zh-TW" dirty="0">
              <a:latin typeface="+mj-ea"/>
              <a:ea typeface="+mj-ea"/>
            </a:endParaRPr>
          </a:p>
          <a:p>
            <a:r>
              <a:rPr lang="en-US" altLang="zh-TW" dirty="0">
                <a:latin typeface="+mj-ea"/>
                <a:ea typeface="+mj-ea"/>
              </a:rPr>
              <a:t>1052059</a:t>
            </a:r>
            <a:r>
              <a:rPr lang="zh-TW" altLang="en-US" dirty="0">
                <a:latin typeface="+mj-ea"/>
                <a:ea typeface="+mj-ea"/>
              </a:rPr>
              <a:t>邱品于</a:t>
            </a:r>
            <a:r>
              <a:rPr lang="en-US" altLang="zh-TW" dirty="0">
                <a:latin typeface="+mj-ea"/>
                <a:ea typeface="+mj-ea"/>
              </a:rPr>
              <a:t>-</a:t>
            </a:r>
            <a:r>
              <a:rPr lang="zh-TW" altLang="en-US" dirty="0">
                <a:latin typeface="+mj-ea"/>
                <a:ea typeface="+mj-ea"/>
              </a:rPr>
              <a:t>簡報製作</a:t>
            </a:r>
            <a:endParaRPr lang="en-US" altLang="zh-TW" dirty="0">
              <a:latin typeface="+mj-ea"/>
              <a:ea typeface="+mj-ea"/>
            </a:endParaRPr>
          </a:p>
          <a:p>
            <a:r>
              <a:rPr lang="en-US" altLang="zh-TW" dirty="0">
                <a:latin typeface="+mj-ea"/>
                <a:ea typeface="+mj-ea"/>
              </a:rPr>
              <a:t>1052038</a:t>
            </a:r>
            <a:r>
              <a:rPr lang="zh-TW" altLang="en-US" dirty="0">
                <a:latin typeface="+mj-ea"/>
              </a:rPr>
              <a:t>林育臻</a:t>
            </a:r>
            <a:r>
              <a:rPr lang="en-US" altLang="zh-TW" dirty="0">
                <a:latin typeface="+mj-ea"/>
                <a:ea typeface="+mj-ea"/>
              </a:rPr>
              <a:t>-</a:t>
            </a:r>
            <a:r>
              <a:rPr lang="zh-TW" altLang="en-US" dirty="0">
                <a:latin typeface="+mj-ea"/>
                <a:ea typeface="+mj-ea"/>
              </a:rPr>
              <a:t>簡報製作</a:t>
            </a:r>
            <a:endParaRPr lang="en-US" altLang="zh-TW" dirty="0">
              <a:latin typeface="+mj-ea"/>
              <a:ea typeface="+mj-ea"/>
            </a:endParaRPr>
          </a:p>
          <a:p>
            <a:r>
              <a:rPr lang="en-US" altLang="zh-TW" dirty="0">
                <a:latin typeface="+mj-ea"/>
                <a:ea typeface="+mj-ea"/>
              </a:rPr>
              <a:t>1052039</a:t>
            </a:r>
            <a:r>
              <a:rPr lang="zh-TW" altLang="en-US" dirty="0">
                <a:latin typeface="+mj-ea"/>
                <a:ea typeface="+mj-ea"/>
              </a:rPr>
              <a:t>林昱伶</a:t>
            </a:r>
            <a:r>
              <a:rPr lang="en-US" altLang="zh-TW" dirty="0">
                <a:latin typeface="+mj-ea"/>
                <a:ea typeface="+mj-ea"/>
              </a:rPr>
              <a:t>-</a:t>
            </a:r>
            <a:r>
              <a:rPr lang="zh-TW" altLang="en-US" dirty="0">
                <a:latin typeface="+mj-ea"/>
                <a:ea typeface="+mj-ea"/>
              </a:rPr>
              <a:t>資料搜尋</a:t>
            </a:r>
            <a:endParaRPr lang="en-US" altLang="zh-TW" dirty="0">
              <a:latin typeface="+mj-ea"/>
              <a:ea typeface="+mj-ea"/>
            </a:endParaRPr>
          </a:p>
          <a:p>
            <a:r>
              <a:rPr lang="en-US" altLang="zh-TW" dirty="0">
                <a:latin typeface="+mj-ea"/>
                <a:ea typeface="+mj-ea"/>
              </a:rPr>
              <a:t>1052051</a:t>
            </a:r>
            <a:r>
              <a:rPr lang="zh-TW" altLang="en-US" dirty="0">
                <a:latin typeface="+mj-ea"/>
                <a:ea typeface="+mj-ea"/>
              </a:rPr>
              <a:t>黃玟綺</a:t>
            </a:r>
            <a:r>
              <a:rPr lang="en-US" altLang="zh-TW" dirty="0">
                <a:latin typeface="+mj-ea"/>
                <a:ea typeface="+mj-ea"/>
              </a:rPr>
              <a:t>-</a:t>
            </a:r>
            <a:r>
              <a:rPr lang="zh-TW" altLang="en-US" dirty="0">
                <a:latin typeface="+mj-ea"/>
                <a:ea typeface="+mj-ea"/>
              </a:rPr>
              <a:t>資料搜尋</a:t>
            </a:r>
            <a:endParaRPr lang="en-US" altLang="zh-TW" dirty="0">
              <a:latin typeface="+mj-ea"/>
              <a:ea typeface="+mj-ea"/>
            </a:endParaRPr>
          </a:p>
          <a:p>
            <a:r>
              <a:rPr lang="en-US" altLang="zh-TW" dirty="0">
                <a:latin typeface="+mj-ea"/>
                <a:ea typeface="+mj-ea"/>
              </a:rPr>
              <a:t>1052024</a:t>
            </a:r>
            <a:r>
              <a:rPr lang="zh-TW" altLang="en-US" dirty="0">
                <a:latin typeface="+mj-ea"/>
                <a:ea typeface="+mj-ea"/>
              </a:rPr>
              <a:t>石伊萱</a:t>
            </a:r>
            <a:r>
              <a:rPr lang="en-US" altLang="zh-TW" dirty="0">
                <a:latin typeface="+mj-ea"/>
                <a:ea typeface="+mj-ea"/>
              </a:rPr>
              <a:t>-</a:t>
            </a:r>
            <a:r>
              <a:rPr lang="zh-TW" altLang="en-US" dirty="0">
                <a:latin typeface="+mj-ea"/>
                <a:ea typeface="+mj-ea"/>
              </a:rPr>
              <a:t>校正內容是否完整</a:t>
            </a:r>
            <a:endParaRPr lang="en-US" altLang="zh-TW" dirty="0">
              <a:latin typeface="+mj-ea"/>
              <a:ea typeface="+mj-ea"/>
            </a:endParaRPr>
          </a:p>
          <a:p>
            <a:r>
              <a:rPr lang="en-US" altLang="zh-TW" dirty="0">
                <a:latin typeface="+mj-ea"/>
                <a:ea typeface="+mj-ea"/>
              </a:rPr>
              <a:t>1052034</a:t>
            </a:r>
            <a:r>
              <a:rPr lang="zh-TW" altLang="en-US" dirty="0">
                <a:latin typeface="+mj-ea"/>
                <a:ea typeface="+mj-ea"/>
              </a:rPr>
              <a:t>李靜雯</a:t>
            </a:r>
            <a:r>
              <a:rPr lang="en-US" altLang="zh-TW" dirty="0">
                <a:latin typeface="+mj-ea"/>
                <a:ea typeface="+mj-ea"/>
              </a:rPr>
              <a:t>-</a:t>
            </a:r>
            <a:r>
              <a:rPr lang="zh-TW" altLang="en-US" dirty="0">
                <a:latin typeface="+mj-ea"/>
                <a:ea typeface="+mj-ea"/>
              </a:rPr>
              <a:t>資料統整</a:t>
            </a:r>
            <a:endParaRPr lang="en-US" altLang="zh-TW" dirty="0">
              <a:latin typeface="+mj-ea"/>
              <a:ea typeface="+mj-ea"/>
            </a:endParaRPr>
          </a:p>
          <a:p>
            <a:r>
              <a:rPr lang="en-US" altLang="zh-TW" dirty="0">
                <a:latin typeface="+mj-ea"/>
                <a:ea typeface="+mj-ea"/>
              </a:rPr>
              <a:t>1052055</a:t>
            </a:r>
            <a:r>
              <a:rPr lang="zh-TW" altLang="en-US" dirty="0">
                <a:latin typeface="+mj-ea"/>
                <a:ea typeface="+mj-ea"/>
              </a:rPr>
              <a:t>劉珈媛</a:t>
            </a:r>
            <a:r>
              <a:rPr lang="en-US" altLang="zh-TW" dirty="0">
                <a:latin typeface="+mj-ea"/>
                <a:ea typeface="+mj-ea"/>
              </a:rPr>
              <a:t>-</a:t>
            </a:r>
            <a:r>
              <a:rPr lang="zh-TW" altLang="en-US" dirty="0">
                <a:latin typeface="+mj-ea"/>
                <a:ea typeface="+mj-ea"/>
              </a:rPr>
              <a:t>資料統整</a:t>
            </a:r>
            <a:endParaRPr lang="en-US" altLang="zh-TW" dirty="0">
              <a:latin typeface="+mj-ea"/>
              <a:ea typeface="+mj-ea"/>
            </a:endParaRPr>
          </a:p>
          <a:p>
            <a:r>
              <a:rPr lang="en-US" altLang="zh-TW" dirty="0">
                <a:latin typeface="+mj-ea"/>
                <a:ea typeface="+mj-ea"/>
              </a:rPr>
              <a:t>1052030</a:t>
            </a:r>
            <a:r>
              <a:rPr lang="zh-TW" altLang="en-US" dirty="0">
                <a:latin typeface="+mj-ea"/>
                <a:ea typeface="+mj-ea"/>
              </a:rPr>
              <a:t>呂瑄甄</a:t>
            </a:r>
            <a:r>
              <a:rPr lang="en-US" altLang="zh-TW" dirty="0">
                <a:latin typeface="+mj-ea"/>
                <a:ea typeface="+mj-ea"/>
              </a:rPr>
              <a:t>-</a:t>
            </a:r>
            <a:r>
              <a:rPr lang="zh-TW" altLang="en-US" dirty="0">
                <a:latin typeface="+mj-ea"/>
                <a:ea typeface="+mj-ea"/>
              </a:rPr>
              <a:t>圖片搜尋</a:t>
            </a:r>
            <a:endParaRPr lang="en-US" altLang="zh-TW" dirty="0">
              <a:latin typeface="+mj-ea"/>
              <a:ea typeface="+mj-ea"/>
            </a:endParaRPr>
          </a:p>
          <a:p>
            <a:endParaRPr lang="zh-TW" altLang="en-US" dirty="0">
              <a:latin typeface="+mj-ea"/>
              <a:ea typeface="+mj-ea"/>
            </a:endParaRPr>
          </a:p>
        </p:txBody>
      </p:sp>
      <p:pic>
        <p:nvPicPr>
          <p:cNvPr id="2057" name="Picture 9" descr="C:\Users\user\AppData\Local\Microsoft\Windows\Temporary Internet Files\Content.IE5\AVYWT6FX\Good_Technology_logo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417840"/>
            <a:ext cx="3907217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:\Users\user\AppData\Local\Microsoft\Windows\Temporary Internet Files\Content.IE5\TL5JYRXE\ribbons-1586270_960_72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25334">
            <a:off x="-100761" y="-44918"/>
            <a:ext cx="1977980" cy="2106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450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59632" y="404664"/>
            <a:ext cx="6318448" cy="2249016"/>
          </a:xfrm>
        </p:spPr>
        <p:txBody>
          <a:bodyPr/>
          <a:lstStyle/>
          <a:p>
            <a:r>
              <a:rPr lang="zh-TW" altLang="en-US" sz="6000" dirty="0">
                <a:solidFill>
                  <a:schemeClr val="tx1"/>
                </a:solidFill>
              </a:rPr>
              <a:t>為什麼賴和是</a:t>
            </a:r>
            <a:r>
              <a:rPr lang="en-US" altLang="zh-TW" sz="6000" dirty="0">
                <a:solidFill>
                  <a:schemeClr val="tx1"/>
                </a:solidFill>
              </a:rPr>
              <a:t/>
            </a:r>
            <a:br>
              <a:rPr lang="en-US" altLang="zh-TW" sz="6000" dirty="0">
                <a:solidFill>
                  <a:schemeClr val="tx1"/>
                </a:solidFill>
              </a:rPr>
            </a:br>
            <a:r>
              <a:rPr lang="zh-TW" altLang="en-US" sz="6000" dirty="0">
                <a:solidFill>
                  <a:schemeClr val="tx1"/>
                </a:solidFill>
              </a:rPr>
              <a:t>台灣新文學之父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110590"/>
            <a:ext cx="2808312" cy="324036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878" y="3058086"/>
            <a:ext cx="2653992" cy="3345368"/>
          </a:xfrm>
          <a:prstGeom prst="rect">
            <a:avLst/>
          </a:prstGeom>
        </p:spPr>
      </p:pic>
      <p:pic>
        <p:nvPicPr>
          <p:cNvPr id="3074" name="Picture 2" descr="C:\Users\user\AppData\Local\Microsoft\Windows\Temporary Internet Files\Content.IE5\4EP3H7KV\Love_heart_uidaodjsdsew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152250"/>
            <a:ext cx="1490621" cy="122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7175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作者生平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dirty="0"/>
              <a:t>	</a:t>
            </a:r>
            <a:r>
              <a:rPr lang="zh-TW" altLang="en-US" sz="3400" b="1" dirty="0">
                <a:latin typeface="+mj-ea"/>
                <a:ea typeface="+mj-ea"/>
              </a:rPr>
              <a:t>賴和，原名賴河，字懶雲。</a:t>
            </a:r>
            <a:r>
              <a:rPr lang="en-US" altLang="zh-TW" sz="3400" b="1" dirty="0">
                <a:latin typeface="+mj-ea"/>
                <a:ea typeface="+mj-ea"/>
              </a:rPr>
              <a:t>1894</a:t>
            </a:r>
            <a:r>
              <a:rPr lang="zh-TW" altLang="en-US" sz="3400" b="1" dirty="0">
                <a:latin typeface="+mj-ea"/>
                <a:ea typeface="+mj-ea"/>
              </a:rPr>
              <a:t>年</a:t>
            </a:r>
            <a:r>
              <a:rPr lang="en-US" altLang="zh-TW" sz="3400" b="1" dirty="0">
                <a:latin typeface="+mj-ea"/>
                <a:ea typeface="+mj-ea"/>
              </a:rPr>
              <a:t>5</a:t>
            </a:r>
            <a:r>
              <a:rPr lang="zh-TW" altLang="en-US" sz="3400" b="1" dirty="0">
                <a:latin typeface="+mj-ea"/>
                <a:ea typeface="+mj-ea"/>
              </a:rPr>
              <a:t>月</a:t>
            </a:r>
            <a:r>
              <a:rPr lang="en-US" altLang="zh-TW" sz="3400" b="1" dirty="0">
                <a:latin typeface="+mj-ea"/>
                <a:ea typeface="+mj-ea"/>
              </a:rPr>
              <a:t>28</a:t>
            </a:r>
            <a:r>
              <a:rPr lang="zh-TW" altLang="en-US" sz="3400" b="1" dirty="0">
                <a:latin typeface="+mj-ea"/>
                <a:ea typeface="+mj-ea"/>
              </a:rPr>
              <a:t>日</a:t>
            </a:r>
            <a:r>
              <a:rPr lang="en-US" altLang="zh-TW" sz="3400" b="1" dirty="0">
                <a:latin typeface="+mj-ea"/>
                <a:ea typeface="+mj-ea"/>
              </a:rPr>
              <a:t>﹝</a:t>
            </a:r>
            <a:r>
              <a:rPr lang="zh-TW" altLang="en-US" sz="3400" b="1" dirty="0">
                <a:latin typeface="+mj-ea"/>
                <a:ea typeface="+mj-ea"/>
              </a:rPr>
              <a:t>農曆</a:t>
            </a:r>
            <a:r>
              <a:rPr lang="en-US" altLang="zh-TW" sz="3400" b="1" dirty="0">
                <a:latin typeface="+mj-ea"/>
                <a:ea typeface="+mj-ea"/>
              </a:rPr>
              <a:t>4</a:t>
            </a:r>
            <a:r>
              <a:rPr lang="zh-TW" altLang="en-US" sz="3400" b="1" dirty="0">
                <a:latin typeface="+mj-ea"/>
                <a:ea typeface="+mj-ea"/>
              </a:rPr>
              <a:t>月</a:t>
            </a:r>
            <a:r>
              <a:rPr lang="en-US" altLang="zh-TW" sz="3400" b="1" dirty="0">
                <a:latin typeface="+mj-ea"/>
                <a:ea typeface="+mj-ea"/>
              </a:rPr>
              <a:t>24</a:t>
            </a:r>
            <a:r>
              <a:rPr lang="zh-TW" altLang="en-US" sz="3400" b="1" dirty="0">
                <a:latin typeface="+mj-ea"/>
                <a:ea typeface="+mj-ea"/>
              </a:rPr>
              <a:t>日</a:t>
            </a:r>
            <a:r>
              <a:rPr lang="en-US" altLang="zh-TW" sz="3400" b="1" dirty="0">
                <a:latin typeface="+mj-ea"/>
                <a:ea typeface="+mj-ea"/>
              </a:rPr>
              <a:t>﹞</a:t>
            </a:r>
            <a:r>
              <a:rPr lang="zh-TW" altLang="en-US" sz="3400" b="1" dirty="0">
                <a:latin typeface="+mj-ea"/>
                <a:ea typeface="+mj-ea"/>
              </a:rPr>
              <a:t>生於彰化，</a:t>
            </a:r>
            <a:r>
              <a:rPr lang="en-US" altLang="zh-TW" sz="3400" b="1" dirty="0">
                <a:latin typeface="+mj-ea"/>
                <a:ea typeface="+mj-ea"/>
              </a:rPr>
              <a:t>1909</a:t>
            </a:r>
            <a:r>
              <a:rPr lang="zh-TW" altLang="en-US" sz="3400" b="1" dirty="0">
                <a:latin typeface="+mj-ea"/>
                <a:ea typeface="+mj-ea"/>
              </a:rPr>
              <a:t>年進入台灣總督府醫學校，</a:t>
            </a:r>
            <a:r>
              <a:rPr lang="en-US" altLang="zh-TW" sz="3400" b="1" dirty="0">
                <a:latin typeface="+mj-ea"/>
                <a:ea typeface="+mj-ea"/>
              </a:rPr>
              <a:t>1916</a:t>
            </a:r>
            <a:r>
              <a:rPr lang="zh-TW" altLang="en-US" sz="3400" b="1" dirty="0">
                <a:latin typeface="+mj-ea"/>
                <a:ea typeface="+mj-ea"/>
              </a:rPr>
              <a:t>年以後在彰化市仔尾開設賴和醫院。</a:t>
            </a:r>
            <a:r>
              <a:rPr lang="en-US" altLang="zh-TW" sz="3400" b="1" dirty="0">
                <a:latin typeface="+mj-ea"/>
                <a:ea typeface="+mj-ea"/>
              </a:rPr>
              <a:t>1943</a:t>
            </a:r>
            <a:r>
              <a:rPr lang="zh-TW" altLang="en-US" sz="3400" b="1" dirty="0">
                <a:latin typeface="+mj-ea"/>
                <a:ea typeface="+mj-ea"/>
              </a:rPr>
              <a:t>年</a:t>
            </a:r>
            <a:r>
              <a:rPr lang="en-US" altLang="zh-TW" sz="3400" b="1" dirty="0">
                <a:latin typeface="+mj-ea"/>
                <a:ea typeface="+mj-ea"/>
              </a:rPr>
              <a:t>1</a:t>
            </a:r>
            <a:r>
              <a:rPr lang="zh-TW" altLang="en-US" sz="3400" b="1" dirty="0">
                <a:latin typeface="+mj-ea"/>
                <a:ea typeface="+mj-ea"/>
              </a:rPr>
              <a:t>月</a:t>
            </a:r>
            <a:r>
              <a:rPr lang="en-US" altLang="zh-TW" sz="3400" b="1" dirty="0">
                <a:latin typeface="+mj-ea"/>
                <a:ea typeface="+mj-ea"/>
              </a:rPr>
              <a:t>31</a:t>
            </a:r>
            <a:r>
              <a:rPr lang="zh-TW" altLang="en-US" sz="3400" b="1" dirty="0">
                <a:latin typeface="+mj-ea"/>
                <a:ea typeface="+mj-ea"/>
              </a:rPr>
              <a:t>日逝世。</a:t>
            </a:r>
            <a:endParaRPr lang="en-US" altLang="zh-TW" sz="3400" b="1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3400" b="1" dirty="0">
                <a:latin typeface="+mj-ea"/>
                <a:ea typeface="+mj-ea"/>
              </a:rPr>
              <a:t> </a:t>
            </a:r>
            <a:br>
              <a:rPr lang="zh-TW" altLang="en-US" sz="3400" b="1" dirty="0">
                <a:latin typeface="+mj-ea"/>
                <a:ea typeface="+mj-ea"/>
              </a:rPr>
            </a:br>
            <a:r>
              <a:rPr lang="zh-TW" altLang="en-US" sz="3400" b="1" dirty="0">
                <a:latin typeface="+mj-ea"/>
                <a:ea typeface="+mj-ea"/>
              </a:rPr>
              <a:t>　　</a:t>
            </a:r>
            <a:r>
              <a:rPr lang="en-US" altLang="zh-TW" sz="3400" b="1" dirty="0">
                <a:latin typeface="+mj-ea"/>
                <a:ea typeface="+mj-ea"/>
              </a:rPr>
              <a:t>	</a:t>
            </a:r>
            <a:r>
              <a:rPr lang="zh-TW" altLang="en-US" sz="3400" b="1" dirty="0">
                <a:latin typeface="+mj-ea"/>
                <a:ea typeface="+mj-ea"/>
              </a:rPr>
              <a:t>賴和憐憫貧苦民眾，平日行醫所得也多用來救濟貧困，因此彰化市民尊稱「彰化媽祖」。它十歲進公學校，十四歲入「小逸堂」從黃倬其先生修習漢文，打下了紮實的漢學基礎。同為應社的詩友陳虛谷就稱讚它「平生慣作性靈詩，珠玉連篇不費思」。</a:t>
            </a:r>
            <a:endParaRPr lang="en-US" altLang="zh-TW" sz="3400" b="1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3400" b="1" dirty="0">
                <a:latin typeface="+mj-ea"/>
                <a:ea typeface="+mj-ea"/>
              </a:rPr>
              <a:t> </a:t>
            </a:r>
            <a:br>
              <a:rPr lang="zh-TW" altLang="en-US" sz="3400" b="1" dirty="0">
                <a:latin typeface="+mj-ea"/>
                <a:ea typeface="+mj-ea"/>
              </a:rPr>
            </a:br>
            <a:r>
              <a:rPr lang="zh-TW" altLang="en-US" sz="3400" b="1" dirty="0">
                <a:latin typeface="+mj-ea"/>
                <a:ea typeface="+mj-ea"/>
              </a:rPr>
              <a:t>　　</a:t>
            </a:r>
            <a:r>
              <a:rPr lang="en-US" altLang="zh-TW" sz="3400" b="1" dirty="0">
                <a:latin typeface="+mj-ea"/>
                <a:ea typeface="+mj-ea"/>
              </a:rPr>
              <a:t>	</a:t>
            </a:r>
            <a:r>
              <a:rPr lang="zh-TW" altLang="en-US" sz="3400" b="1" dirty="0">
                <a:latin typeface="+mj-ea"/>
                <a:ea typeface="+mj-ea"/>
              </a:rPr>
              <a:t/>
            </a:r>
            <a:br>
              <a:rPr lang="zh-TW" altLang="en-US" sz="3400" b="1" dirty="0">
                <a:latin typeface="+mj-ea"/>
                <a:ea typeface="+mj-ea"/>
              </a:rPr>
            </a:br>
            <a:endParaRPr lang="zh-TW" altLang="en-US" sz="34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54519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  <a:effectLst/>
              </a:rPr>
              <a:t>打下第一鋤，撒下第一粒種子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000" dirty="0">
                <a:latin typeface="+mj-ea"/>
                <a:ea typeface="+mj-ea"/>
              </a:rPr>
              <a:t>	</a:t>
            </a:r>
            <a:r>
              <a:rPr lang="zh-TW" altLang="en-US" sz="2400" b="1" dirty="0">
                <a:latin typeface="+mj-ea"/>
                <a:ea typeface="+mj-ea"/>
              </a:rPr>
              <a:t>賴和的文章不多，正式發表的只有小說十六篇，新詩十二首，散文、隨筆十四篇。其貢獻主要在於對白話文學的開創性。 </a:t>
            </a:r>
            <a:br>
              <a:rPr lang="zh-TW" altLang="en-US" sz="2400" b="1" dirty="0">
                <a:latin typeface="+mj-ea"/>
                <a:ea typeface="+mj-ea"/>
              </a:rPr>
            </a:br>
            <a:r>
              <a:rPr lang="zh-TW" altLang="en-US" sz="2400" b="1" dirty="0">
                <a:latin typeface="+mj-ea"/>
                <a:ea typeface="+mj-ea"/>
              </a:rPr>
              <a:t>　　</a:t>
            </a:r>
            <a:r>
              <a:rPr lang="en-US" altLang="zh-TW" sz="2400" b="1" dirty="0">
                <a:latin typeface="+mj-ea"/>
                <a:ea typeface="+mj-ea"/>
              </a:rPr>
              <a:t>	</a:t>
            </a:r>
            <a:r>
              <a:rPr lang="zh-TW" altLang="en-US" sz="2400" b="1" dirty="0">
                <a:latin typeface="+mj-ea"/>
                <a:ea typeface="+mj-ea"/>
              </a:rPr>
              <a:t/>
            </a:r>
            <a:br>
              <a:rPr lang="zh-TW" altLang="en-US" sz="2400" b="1" dirty="0">
                <a:latin typeface="+mj-ea"/>
                <a:ea typeface="+mj-ea"/>
              </a:rPr>
            </a:br>
            <a:r>
              <a:rPr lang="zh-TW" altLang="en-US" sz="2400" b="1" dirty="0">
                <a:latin typeface="+mj-ea"/>
                <a:ea typeface="+mj-ea"/>
              </a:rPr>
              <a:t>　　</a:t>
            </a:r>
            <a:r>
              <a:rPr lang="en-US" altLang="zh-TW" sz="2400" b="1" dirty="0">
                <a:latin typeface="+mj-ea"/>
                <a:ea typeface="+mj-ea"/>
              </a:rPr>
              <a:t>	</a:t>
            </a:r>
            <a:r>
              <a:rPr lang="zh-TW" altLang="en-US" sz="2400" b="1" dirty="0">
                <a:latin typeface="+mj-ea"/>
                <a:ea typeface="+mj-ea"/>
              </a:rPr>
              <a:t>他對台灣的影響僅止於「評論」文章，他的小說、詩作皆取材自北平生活，與台灣無關。真正以白話文創作，反映台灣社會現象者，賴和是第一人。</a:t>
            </a:r>
            <a:endParaRPr lang="en-US" altLang="zh-TW" sz="2400" b="1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2400" b="1" dirty="0">
                <a:latin typeface="+mj-ea"/>
                <a:ea typeface="+mj-ea"/>
              </a:rPr>
              <a:t> </a:t>
            </a:r>
            <a:br>
              <a:rPr lang="zh-TW" altLang="en-US" sz="2400" b="1" dirty="0">
                <a:latin typeface="+mj-ea"/>
                <a:ea typeface="+mj-ea"/>
              </a:rPr>
            </a:br>
            <a:r>
              <a:rPr lang="zh-TW" altLang="en-US" sz="2400" b="1" dirty="0">
                <a:latin typeface="+mj-ea"/>
                <a:ea typeface="+mj-ea"/>
              </a:rPr>
              <a:t>　　</a:t>
            </a:r>
            <a:r>
              <a:rPr lang="en-US" altLang="zh-TW" sz="2400" b="1" dirty="0">
                <a:latin typeface="+mj-ea"/>
                <a:ea typeface="+mj-ea"/>
              </a:rPr>
              <a:t>	</a:t>
            </a:r>
            <a:r>
              <a:rPr lang="zh-TW" altLang="en-US" sz="2400" b="1" dirty="0">
                <a:latin typeface="+mj-ea"/>
                <a:ea typeface="+mj-ea"/>
              </a:rPr>
              <a:t>另外，張我軍主張完全以中國白話文創作。賴和雖也以中國話文為主，但亦摻雜了台灣話文，一九三五年發表的最後一篇小說「一個同志的批信」更完全以台灣話文寫成。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+mj-ea"/>
                <a:ea typeface="+mj-ea"/>
              </a:rPr>
              <a:t>這種本土意識使賴和的文章成為二十年代台灣新文學運動的主力。 </a:t>
            </a:r>
            <a:b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+mj-ea"/>
                <a:ea typeface="+mj-ea"/>
              </a:rPr>
            </a:br>
            <a:endParaRPr lang="zh-TW" altLang="en-US" sz="2400" b="1" dirty="0">
              <a:solidFill>
                <a:schemeClr val="bg2">
                  <a:lumMod val="50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18536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AppData\Local\Microsoft\Windows\Temporary Internet Files\Content.IE5\4EP3H7KV\nicubunu-Comic-characters-By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435" y="-459432"/>
            <a:ext cx="273630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  <a:effectLst/>
              </a:rPr>
              <a:t>台灣新文學的褓姆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>
                <a:latin typeface="+mj-ea"/>
                <a:ea typeface="+mj-ea"/>
              </a:rPr>
              <a:t>	</a:t>
            </a:r>
            <a:r>
              <a:rPr lang="zh-TW" altLang="en-US" b="1" dirty="0">
                <a:latin typeface="+mj-ea"/>
                <a:ea typeface="+mj-ea"/>
              </a:rPr>
              <a:t>一九二六年台灣民報在新舊文學論戰後，決定成立文藝欄，委請賴和擔任主編。 </a:t>
            </a:r>
            <a:br>
              <a:rPr lang="zh-TW" altLang="en-US" b="1" dirty="0">
                <a:latin typeface="+mj-ea"/>
                <a:ea typeface="+mj-ea"/>
              </a:rPr>
            </a:br>
            <a:r>
              <a:rPr lang="zh-TW" altLang="en-US" b="1" dirty="0">
                <a:latin typeface="+mj-ea"/>
                <a:ea typeface="+mj-ea"/>
              </a:rPr>
              <a:t>　　</a:t>
            </a:r>
            <a:r>
              <a:rPr lang="en-US" altLang="zh-TW" b="1" dirty="0">
                <a:latin typeface="+mj-ea"/>
                <a:ea typeface="+mj-ea"/>
              </a:rPr>
              <a:t>	</a:t>
            </a:r>
            <a:r>
              <a:rPr lang="zh-TW" altLang="en-US" b="1" dirty="0">
                <a:latin typeface="+mj-ea"/>
                <a:ea typeface="+mj-ea"/>
              </a:rPr>
              <a:t>當時賴和已在彰化行醫，仁心仁術，病患眾多，常看診至晚上十點之後，才開始編輯，選稿潤稿，忙至深夜。賴和對這份工作極為認真投入，很多文章幾乎修改了大半。編輯工作的耗費心力，可能也是賴和文章不多的原因之一。 </a:t>
            </a:r>
            <a:br>
              <a:rPr lang="zh-TW" altLang="en-US" b="1" dirty="0">
                <a:latin typeface="+mj-ea"/>
                <a:ea typeface="+mj-ea"/>
              </a:rPr>
            </a:br>
            <a:r>
              <a:rPr lang="zh-TW" altLang="en-US" sz="2200" b="1" dirty="0">
                <a:latin typeface="+mj-ea"/>
                <a:ea typeface="+mj-ea"/>
              </a:rPr>
              <a:t>　　</a:t>
            </a:r>
            <a:r>
              <a:rPr lang="en-US" altLang="zh-TW" sz="2200" b="1" dirty="0">
                <a:latin typeface="+mj-ea"/>
                <a:ea typeface="+mj-ea"/>
              </a:rPr>
              <a:t>	</a:t>
            </a:r>
            <a:endParaRPr lang="zh-TW" altLang="en-US" sz="22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71967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  <a:effectLst/>
              </a:rPr>
              <a:t>台灣新文學的褓姆</a:t>
            </a:r>
            <a:r>
              <a:rPr lang="en-US" altLang="zh-TW" dirty="0">
                <a:solidFill>
                  <a:srgbClr val="FF0000"/>
                </a:solidFill>
                <a:effectLst/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altLang="zh-TW" sz="1600" b="1" dirty="0">
                <a:latin typeface="+mj-ea"/>
                <a:ea typeface="+mj-ea"/>
              </a:rPr>
              <a:t>	</a:t>
            </a:r>
            <a:r>
              <a:rPr lang="zh-TW" altLang="en-US" sz="3600" b="1" dirty="0">
                <a:latin typeface="+mj-ea"/>
                <a:ea typeface="+mj-ea"/>
              </a:rPr>
              <a:t>他是人道主義者，社會運動家，也是民族情感濃烈的文學家。 </a:t>
            </a:r>
            <a:br>
              <a:rPr lang="zh-TW" altLang="en-US" sz="3600" b="1" dirty="0">
                <a:latin typeface="+mj-ea"/>
                <a:ea typeface="+mj-ea"/>
              </a:rPr>
            </a:br>
            <a:r>
              <a:rPr lang="zh-TW" altLang="en-US" sz="3600" b="1" dirty="0">
                <a:latin typeface="+mj-ea"/>
                <a:ea typeface="+mj-ea"/>
              </a:rPr>
              <a:t>　　台灣的「</a:t>
            </a:r>
            <a:r>
              <a:rPr lang="zh-TW" altLang="en-US" sz="3600" b="1" dirty="0">
                <a:solidFill>
                  <a:schemeClr val="bg2">
                    <a:lumMod val="50000"/>
                  </a:schemeClr>
                </a:solidFill>
                <a:latin typeface="+mj-ea"/>
                <a:ea typeface="+mj-ea"/>
              </a:rPr>
              <a:t>抗議文學</a:t>
            </a:r>
            <a:r>
              <a:rPr lang="zh-TW" altLang="en-US" sz="3600" b="1" dirty="0">
                <a:latin typeface="+mj-ea"/>
                <a:ea typeface="+mj-ea"/>
              </a:rPr>
              <a:t>」及「</a:t>
            </a:r>
            <a:r>
              <a:rPr lang="zh-TW" altLang="en-US" sz="3600" b="1" dirty="0">
                <a:solidFill>
                  <a:schemeClr val="bg2">
                    <a:lumMod val="50000"/>
                  </a:schemeClr>
                </a:solidFill>
                <a:latin typeface="+mj-ea"/>
                <a:ea typeface="+mj-ea"/>
              </a:rPr>
              <a:t>農民文學</a:t>
            </a:r>
            <a:r>
              <a:rPr lang="zh-TW" altLang="en-US" sz="3600" b="1" dirty="0">
                <a:latin typeface="+mj-ea"/>
                <a:ea typeface="+mj-ea"/>
              </a:rPr>
              <a:t>」皆始於賴和。而賴和對社會的關懷，對舊社會體制的批判，對弱者的悲憫同情，</a:t>
            </a:r>
            <a:endParaRPr lang="en-US" altLang="zh-TW" sz="3600" b="1" dirty="0">
              <a:latin typeface="+mj-ea"/>
              <a:ea typeface="+mj-ea"/>
            </a:endParaRPr>
          </a:p>
          <a:p>
            <a:pPr marL="457200" lvl="1" indent="0">
              <a:buNone/>
            </a:pPr>
            <a:r>
              <a:rPr lang="zh-TW" altLang="en-US" sz="4000" b="1" u="sng" dirty="0">
                <a:latin typeface="+mj-ea"/>
                <a:ea typeface="+mj-ea"/>
              </a:rPr>
              <a:t>也使他博得「</a:t>
            </a:r>
            <a:r>
              <a:rPr lang="zh-TW" altLang="en-US" sz="4000" b="1" u="sng" dirty="0">
                <a:solidFill>
                  <a:schemeClr val="bg2">
                    <a:lumMod val="50000"/>
                  </a:schemeClr>
                </a:solidFill>
                <a:latin typeface="+mj-ea"/>
                <a:ea typeface="+mj-ea"/>
              </a:rPr>
              <a:t>台灣魯迅</a:t>
            </a:r>
            <a:r>
              <a:rPr lang="zh-TW" altLang="en-US" sz="4000" b="1" u="sng" dirty="0">
                <a:latin typeface="+mj-ea"/>
                <a:ea typeface="+mj-ea"/>
              </a:rPr>
              <a:t>」的稱號。 </a:t>
            </a:r>
            <a:br>
              <a:rPr lang="zh-TW" altLang="en-US" sz="4000" b="1" u="sng" dirty="0">
                <a:latin typeface="+mj-ea"/>
                <a:ea typeface="+mj-ea"/>
              </a:rPr>
            </a:br>
            <a:r>
              <a:rPr lang="zh-TW" altLang="en-US" sz="2000" dirty="0"/>
              <a:t/>
            </a:r>
            <a:br>
              <a:rPr lang="zh-TW" altLang="en-US" sz="2000" dirty="0"/>
            </a:b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44627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  <a:effectLst/>
              </a:rPr>
              <a:t>崇高的人格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en-US" b="1" dirty="0">
                <a:latin typeface="+mj-ea"/>
                <a:ea typeface="+mj-ea"/>
              </a:rPr>
              <a:t>                      賴和一生貢獻台灣文學及社會運動，但他為人謙和包容，個性沈靜內斂，無領袖慾，不強出頭。 </a:t>
            </a:r>
            <a:br>
              <a:rPr lang="zh-TW" altLang="en-US" b="1" dirty="0">
                <a:latin typeface="+mj-ea"/>
                <a:ea typeface="+mj-ea"/>
              </a:rPr>
            </a:br>
            <a:r>
              <a:rPr lang="zh-TW" altLang="en-US" b="1" dirty="0">
                <a:latin typeface="+mj-ea"/>
                <a:ea typeface="+mj-ea"/>
              </a:rPr>
              <a:t>　　</a:t>
            </a:r>
            <a:r>
              <a:rPr lang="en-US" altLang="zh-TW" b="1" dirty="0">
                <a:latin typeface="+mj-ea"/>
                <a:ea typeface="+mj-ea"/>
              </a:rPr>
              <a:t>		</a:t>
            </a:r>
            <a:r>
              <a:rPr lang="zh-TW" altLang="en-US" b="1" dirty="0">
                <a:latin typeface="+mj-ea"/>
                <a:ea typeface="+mj-ea"/>
              </a:rPr>
              <a:t>從一九二一年推辭「台灣文化協會」理事（後因蔣渭水堅持而接受），及一九三四年辭「台灣文藝聯盟」委員長。（當時賴和是眾望所歸，但因其謙辭而由張深切擔任），即可看出他對名位的淡薄。 </a:t>
            </a:r>
            <a:br>
              <a:rPr lang="zh-TW" altLang="en-US" b="1" dirty="0">
                <a:latin typeface="+mj-ea"/>
                <a:ea typeface="+mj-ea"/>
              </a:rPr>
            </a:br>
            <a:r>
              <a:rPr lang="zh-TW" altLang="en-US" b="1" dirty="0">
                <a:latin typeface="+mj-ea"/>
                <a:ea typeface="+mj-ea"/>
              </a:rPr>
              <a:t>　　</a:t>
            </a:r>
            <a:r>
              <a:rPr lang="en-US" altLang="zh-TW" b="1" dirty="0">
                <a:latin typeface="+mj-ea"/>
                <a:ea typeface="+mj-ea"/>
              </a:rPr>
              <a:t>		</a:t>
            </a:r>
            <a:r>
              <a:rPr lang="zh-TW" altLang="en-US" b="1" dirty="0">
                <a:latin typeface="+mj-ea"/>
                <a:ea typeface="+mj-ea"/>
              </a:rPr>
              <a:t>一九二七年，台灣文化協會由於路線之爭及個人意見衝突而分裂。左翼知識份子掌權，舊幹部退出成立「台灣民黨」（後被禁，為「台灣民眾黨」），兩派水火不容。賴和卻同時參加兩個團體，也同時為兩個團體所接受。可見賴和的政治性格不強烈，他應被歸類為「關心社會、政治的人道主義文化人」。因不喜歡活躍於檯面，與世無爭，故能橫跨在左右兩派，同時參與、支持兩方活動，並扮演了部份調和的角色。 </a:t>
            </a:r>
            <a:br>
              <a:rPr lang="zh-TW" altLang="en-US" b="1" dirty="0">
                <a:latin typeface="+mj-ea"/>
                <a:ea typeface="+mj-ea"/>
              </a:rPr>
            </a:br>
            <a:r>
              <a:rPr lang="zh-TW" altLang="en-US" b="1" dirty="0">
                <a:latin typeface="+mj-ea"/>
                <a:ea typeface="+mj-ea"/>
              </a:rPr>
              <a:t>　　</a:t>
            </a:r>
            <a:r>
              <a:rPr lang="en-US" altLang="zh-TW" b="1" dirty="0">
                <a:latin typeface="+mj-ea"/>
                <a:ea typeface="+mj-ea"/>
              </a:rPr>
              <a:t>		</a:t>
            </a:r>
            <a:endParaRPr lang="zh-TW" altLang="en-US" b="1" dirty="0">
              <a:latin typeface="+mj-ea"/>
              <a:ea typeface="+mj-ea"/>
            </a:endParaRPr>
          </a:p>
        </p:txBody>
      </p:sp>
      <p:pic>
        <p:nvPicPr>
          <p:cNvPr id="1026" name="Picture 2" descr="C:\Users\user\AppData\Local\Microsoft\Windows\Temporary Internet Files\Content.IE5\WG273XTS\夭受讚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8640"/>
            <a:ext cx="2885306" cy="1448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509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29296" y="380777"/>
            <a:ext cx="8229600" cy="1143000"/>
          </a:xfrm>
        </p:spPr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到底為何會成為新文學之父</a:t>
            </a:r>
            <a:r>
              <a:rPr lang="en-US" altLang="zh-TW" dirty="0">
                <a:solidFill>
                  <a:srgbClr val="FF0000"/>
                </a:solidFill>
              </a:rPr>
              <a:t>?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>
                <a:latin typeface="+mj-ea"/>
                <a:ea typeface="+mj-ea"/>
              </a:rPr>
              <a:t>            賴和一生使用漢文寫作，新作文學兼長，其中以新文學的創作成就最大，不只影響深遠，更開啟了台灣新文學的先鋒，所以世人尊稱為「台灣新文學之父」。</a:t>
            </a:r>
          </a:p>
        </p:txBody>
      </p:sp>
      <p:pic>
        <p:nvPicPr>
          <p:cNvPr id="8201" name="Picture 9" descr="C:\Users\user\AppData\Local\Microsoft\Windows\Temporary Internet Files\Content.IE5\AVYWT6FX\exclamation-491244_960_72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5967">
            <a:off x="7351903" y="186132"/>
            <a:ext cx="1304905" cy="130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10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行雲流水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行雲流水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行雲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300000"/>
              </a:schemeClr>
            </a:gs>
            <a:gs pos="72000">
              <a:schemeClr val="phClr">
                <a:tint val="100000"/>
                <a:shade val="100000"/>
                <a:hueMod val="100000"/>
                <a:satMod val="100000"/>
              </a:schemeClr>
            </a:gs>
            <a:gs pos="81000">
              <a:schemeClr val="phClr">
                <a:tint val="98000"/>
                <a:shade val="100000"/>
                <a:hueMod val="100000"/>
                <a:satMod val="15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39000"/>
                <a:hueMod val="100000"/>
                <a:satMod val="150000"/>
              </a:schemeClr>
              <a:schemeClr val="phClr">
                <a:tint val="90000"/>
                <a:shade val="100000"/>
                <a:hueMod val="10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93</TotalTime>
  <Words>228</Words>
  <Application>Microsoft Office PowerPoint</Application>
  <PresentationFormat>如螢幕大小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行雲流水</vt:lpstr>
      <vt:lpstr>第一組一桿稱子</vt:lpstr>
      <vt:lpstr>工作分配</vt:lpstr>
      <vt:lpstr>為什麼賴和是 台灣新文學之父</vt:lpstr>
      <vt:lpstr>作者生平</vt:lpstr>
      <vt:lpstr>打下第一鋤，撒下第一粒種子</vt:lpstr>
      <vt:lpstr>台灣新文學的褓姆</vt:lpstr>
      <vt:lpstr>台灣新文學的褓姆2</vt:lpstr>
      <vt:lpstr>崇高的人格</vt:lpstr>
      <vt:lpstr>到底為何會成為新文學之父?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為什麼賴和是台灣新聞學之父</dc:title>
  <dc:creator>user</dc:creator>
  <cp:lastModifiedBy>導師辦公室帳號</cp:lastModifiedBy>
  <cp:revision>11</cp:revision>
  <dcterms:created xsi:type="dcterms:W3CDTF">2017-06-13T11:02:18Z</dcterms:created>
  <dcterms:modified xsi:type="dcterms:W3CDTF">2017-06-14T03:16:15Z</dcterms:modified>
</cp:coreProperties>
</file>