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sldIdLst>
    <p:sldId id="256" r:id="rId2"/>
    <p:sldId id="263" r:id="rId3"/>
    <p:sldId id="257" r:id="rId4"/>
    <p:sldId id="258" r:id="rId5"/>
    <p:sldId id="260" r:id="rId6"/>
    <p:sldId id="259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2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3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5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8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2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4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3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4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5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9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3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M3NFJeaYdE" TargetMode="External"/><Relationship Id="rId2" Type="http://schemas.openxmlformats.org/officeDocument/2006/relationships/hyperlink" Target="https://www.youtube.com/watch?v=y9U3Iz2VjX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6200" y="533400"/>
            <a:ext cx="7562274" cy="1890762"/>
          </a:xfrm>
        </p:spPr>
        <p:txBody>
          <a:bodyPr/>
          <a:lstStyle/>
          <a:p>
            <a:r>
              <a:rPr lang="x-none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第四組</a:t>
            </a:r>
            <a:r>
              <a:rPr lang="x-none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----</a:t>
            </a:r>
            <a:r>
              <a:rPr lang="x-none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網路霸凌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" y="3316688"/>
            <a:ext cx="7315200" cy="2434167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588">
            <a:off x="6779291" y="3502691"/>
            <a:ext cx="2062163" cy="206216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31721"/>
            <a:ext cx="2743200" cy="234095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8871">
            <a:off x="6883477" y="1094018"/>
            <a:ext cx="1998252" cy="1905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07" y="26670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8282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2947482" cy="4601183"/>
          </a:xfrm>
        </p:spPr>
        <p:txBody>
          <a:bodyPr>
            <a:normAutofit/>
          </a:bodyPr>
          <a:lstStyle/>
          <a:p>
            <a:pPr algn="just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相</a:t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關</a:t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影</a:t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片</a:t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  <a:hlinkClick r:id="rId2"/>
              </a:rPr>
              <a:t>1.</a:t>
            </a:r>
            <a:r>
              <a:rPr lang="zh-TW" altLang="en-US" dirty="0">
                <a:solidFill>
                  <a:schemeClr val="tx1"/>
                </a:solidFill>
              </a:rPr>
              <a:t>集體網路霸凌恐嚇 </a:t>
            </a:r>
            <a:r>
              <a:rPr lang="en-US" altLang="zh-TW" dirty="0">
                <a:solidFill>
                  <a:schemeClr val="tx1"/>
                </a:solidFill>
              </a:rPr>
              <a:t>35</a:t>
            </a:r>
            <a:r>
              <a:rPr lang="zh-TW" altLang="en-US" dirty="0">
                <a:solidFill>
                  <a:schemeClr val="tx1"/>
                </a:solidFill>
              </a:rPr>
              <a:t>青少年涉案</a:t>
            </a:r>
            <a:endParaRPr lang="en-US" altLang="zh-TW" dirty="0">
              <a:solidFill>
                <a:schemeClr val="tx1"/>
              </a:solidFill>
              <a:hlinkClick r:id="rId2"/>
            </a:endParaRPr>
          </a:p>
          <a:p>
            <a:pPr marL="0" indent="0">
              <a:buNone/>
            </a:pPr>
            <a:r>
              <a:rPr lang="en-US" altLang="zh-TW" dirty="0">
                <a:hlinkClick r:id="rId2"/>
              </a:rPr>
              <a:t>https://www.youtube.com/watch?v=y9U3Iz2VjX8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防制網路誹謗篇</a:t>
            </a:r>
            <a:r>
              <a:rPr lang="en-US" altLang="zh-TW" dirty="0"/>
              <a:t>-</a:t>
            </a:r>
            <a:r>
              <a:rPr lang="zh-TW" altLang="en-US" dirty="0"/>
              <a:t>網路黑白講</a:t>
            </a:r>
            <a:r>
              <a:rPr lang="en-US" altLang="zh-TW" dirty="0"/>
              <a:t>(</a:t>
            </a:r>
            <a:r>
              <a:rPr lang="zh-TW" altLang="en-US" dirty="0"/>
              <a:t>言語 關係 網路霸凌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>
                <a:hlinkClick r:id="rId3"/>
              </a:rPr>
              <a:t>https://www.youtube.com/watch?v=LM3NFJeaYdE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38600"/>
            <a:ext cx="3962400" cy="262029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76200"/>
            <a:ext cx="4438650" cy="250585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112" y="4292395"/>
            <a:ext cx="5395625" cy="23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2963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6630" y="1739794"/>
            <a:ext cx="1940717" cy="3369268"/>
          </a:xfrm>
        </p:spPr>
        <p:txBody>
          <a:bodyPr>
            <a:noAutofit/>
          </a:bodyPr>
          <a:lstStyle/>
          <a:p>
            <a:pPr algn="ctr"/>
            <a:r>
              <a:rPr lang="x-none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何</a:t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x-none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謂</a:t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x-none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網</a:t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x-none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路</a:t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x-none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霸</a:t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x-none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凌</a:t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x-none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6200" y="1219200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zh-TW" altLang="en-US" dirty="0"/>
            </a:b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網路霸凌是透過資訊傳播科技，特別是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，故意使他人不安。 霸凌從過去一直存在，網路霸凌有別於其他形式的霸凌，網路霸凌有下列特性：</a:t>
            </a:r>
            <a:b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en-US" altLang="zh-TW" sz="2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每週</a:t>
            </a:r>
            <a:r>
              <a:rPr lang="en-US" altLang="zh-TW" sz="2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天，以及侵入家庭</a:t>
            </a:r>
            <a:r>
              <a:rPr lang="en-US" altLang="zh-TW" sz="2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個人空間。</a:t>
            </a:r>
            <a:br>
              <a:rPr lang="zh-TW" altLang="en-US" sz="2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、觀看者難以數計，傳遞快速。</a:t>
            </a:r>
            <a:br>
              <a:rPr lang="zh-TW" altLang="en-US" sz="2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、網路霸凌往往出自匿名方式。</a:t>
            </a:r>
            <a:br>
              <a:rPr lang="zh-TW" altLang="en-US" sz="2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、霸凌和受害者的檔案。</a:t>
            </a:r>
            <a:br>
              <a:rPr lang="zh-TW" altLang="en-US" sz="28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、有些網路霸凌的個案並非出自有意。</a:t>
            </a:r>
            <a:br>
              <a:rPr lang="zh-TW" altLang="en-US" sz="28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、每一個網路霸凌的事件本身</a:t>
            </a:r>
            <a:r>
              <a:rPr lang="zh-TW" altLang="en-US" sz="2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都是證據</a:t>
            </a:r>
            <a:r>
              <a:rPr lang="zh-TW" altLang="en-US" sz="32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85800"/>
            <a:ext cx="7620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678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1079726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x-none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霸</a:t>
            </a:r>
            <a:br>
              <a:rPr lang="en-US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x-none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凌</a:t>
            </a:r>
            <a:br>
              <a:rPr lang="en-US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x-none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br>
              <a:rPr lang="en-US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x-none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型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3125" y="838200"/>
            <a:ext cx="7315200" cy="5120640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60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、語言霸凌</a:t>
            </a:r>
            <a:br>
              <a:rPr lang="zh-TW" altLang="en-US" sz="60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60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60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、文字霸凌</a:t>
            </a:r>
            <a:br>
              <a:rPr lang="zh-TW" altLang="en-US" sz="60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60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60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、文本霸凌</a:t>
            </a:r>
            <a:br>
              <a:rPr lang="zh-TW" altLang="en-US" sz="60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60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60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、肢體霸凌</a:t>
            </a:r>
            <a:br>
              <a:rPr lang="zh-TW" altLang="en-US" sz="60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60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60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、關係霸凌</a:t>
            </a:r>
            <a:br>
              <a:rPr lang="zh-TW" altLang="en-US" sz="60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60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60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、性霸凌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114800"/>
            <a:ext cx="2209800" cy="22098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3125" cy="21431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04800"/>
            <a:ext cx="3403600" cy="27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2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網</a:t>
            </a:r>
            <a:br>
              <a:rPr lang="en-US" altLang="zh-TW" dirty="0"/>
            </a:br>
            <a:r>
              <a:rPr lang="zh-TW" altLang="en-US" dirty="0"/>
              <a:t>路</a:t>
            </a:r>
            <a:br>
              <a:rPr lang="en-US" altLang="zh-TW" dirty="0"/>
            </a:br>
            <a:r>
              <a:rPr lang="zh-TW" altLang="en-US" dirty="0"/>
              <a:t>霸</a:t>
            </a:r>
            <a:br>
              <a:rPr lang="en-US" altLang="zh-TW" dirty="0"/>
            </a:br>
            <a:r>
              <a:rPr lang="zh-TW" altLang="en-US" dirty="0"/>
              <a:t>凌</a:t>
            </a:r>
            <a:br>
              <a:rPr lang="en-US" altLang="zh-TW" dirty="0"/>
            </a:br>
            <a:r>
              <a:rPr lang="zh-TW" altLang="en-US" dirty="0"/>
              <a:t>的</a:t>
            </a:r>
            <a:br>
              <a:rPr lang="en-US" altLang="zh-TW" dirty="0"/>
            </a:br>
            <a:r>
              <a:rPr lang="zh-TW" altLang="en-US" dirty="0"/>
              <a:t>影</a:t>
            </a:r>
            <a:br>
              <a:rPr lang="en-US" altLang="zh-TW" dirty="0"/>
            </a:br>
            <a:r>
              <a:rPr lang="zh-TW" altLang="en-US" dirty="0"/>
              <a:t>響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81400" y="304800"/>
            <a:ext cx="7315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  <a:sym typeface="Trebuchet MS" pitchFamily="34" charset="0"/>
              </a:rPr>
              <a:t>霸凌者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  <a:sym typeface="Trebuchet MS" pitchFamily="34" charset="0"/>
              </a:rPr>
              <a:t>：利用網路傷害他人時，當事人並未感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Arial" charset="0"/>
              <a:sym typeface="Trebuchet MS" pitchFamily="34" charset="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  <a:sym typeface="Trebuchet MS" pitchFamily="34" charset="0"/>
              </a:rPr>
              <a:t>受到自己對他人已經造成傷害，而忽略可能觸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Arial" charset="0"/>
              <a:sym typeface="Trebuchet MS" pitchFamily="34" charset="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  <a:sym typeface="Trebuchet MS" pitchFamily="34" charset="0"/>
              </a:rPr>
              <a:t>犯法律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Arial" charset="0"/>
              <a:sym typeface="Trebuchet MS" pitchFamily="34" charset="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  <a:sym typeface="Trebuchet MS" pitchFamily="34" charset="0"/>
              </a:rPr>
              <a:t>受害者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  <a:sym typeface="Trebuchet MS" pitchFamily="34" charset="0"/>
              </a:rPr>
              <a:t>：雖然網路是虛擬世界，但也等同於在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Arial" charset="0"/>
              <a:sym typeface="Trebuchet MS" pitchFamily="34" charset="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  <a:sym typeface="Trebuchet MS" pitchFamily="34" charset="0"/>
              </a:rPr>
              <a:t>現實生活中受到相同的壓力而且無法躲避。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Arial" charset="0"/>
              <a:sym typeface="Trebuchet MS" pitchFamily="34" charset="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  <a:sym typeface="Trebuchet MS" pitchFamily="34" charset="0"/>
              </a:rPr>
              <a:t>旁觀者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  <a:sym typeface="Trebuchet MS" pitchFamily="34" charset="0"/>
              </a:rPr>
              <a:t>：可能會因為害怕網路霸凌發生在自己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Arial" charset="0"/>
              <a:sym typeface="Trebuchet MS" pitchFamily="34" charset="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  <a:sym typeface="Trebuchet MS" pitchFamily="34" charset="0"/>
              </a:rPr>
              <a:t>身上，或有些人因為沒有加入霸凌的行列而承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Arial" charset="0"/>
              <a:sym typeface="Trebuchet MS" pitchFamily="34" charset="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  <a:sym typeface="Trebuchet MS" pitchFamily="34" charset="0"/>
              </a:rPr>
              <a:t>受人際壓力。</a:t>
            </a:r>
          </a:p>
          <a:p>
            <a:pPr marL="0" indent="0">
              <a:buNone/>
            </a:pPr>
            <a:endParaRPr lang="zh-TW" altLang="en-US" b="1" dirty="0">
              <a:latin typeface="Trebuchet MS" pitchFamily="34" charset="0"/>
              <a:ea typeface="新細明體" charset="-120"/>
              <a:cs typeface="Arial" charset="0"/>
              <a:sym typeface="Trebuchet MS" pitchFamily="34" charset="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419600"/>
            <a:ext cx="2857500" cy="1905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114800"/>
            <a:ext cx="22860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網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路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霸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凌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輔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導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諮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10000" y="-685800"/>
            <a:ext cx="7315200" cy="8554212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世界上每個人都有權利可以安心自己不受騷擾地生活，所以我們要瞭解當我們以為只是開別人玩笑，卻可能構成霸凌行為，並造成當事人負面情緒。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霸凌行為常見的藉口就是「我只是開玩笑而已」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但其實這樣的說法是不能被接受的。想想看如果你是被開玩笑的人，心中會如何難受呢？最重要的是我們必須關心考慮到被霸凌，被欺負或是被開玩笑的人，是如何嚴重的被這樣的行為影響到。網路霸凌的輔導或教學都非常強調同理心與法律後果的重要。</a:t>
            </a:r>
          </a:p>
          <a:p>
            <a:pPr marL="457200" indent="-457200">
              <a:buAutoNum type="arabicPeriod"/>
            </a:pP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培養同理心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路霸凌的影響是可以非常嚴重的，通常可能會造成受害人心情沮喪低落和憂鬱；更有甚者，曾經有人因為被網路霸凌而自殺。網路霸凌不只影響到受害人本身，她也會影響到所有看到，知曉的旁觀者。旁觀者可能會因此擔心害怕這種事情發生在自己身上，有些人則會因為沒有一起加入霸凌而承受壓力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AutoNum type="arabicPeriod"/>
            </a:pP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讓學生瞭解法律後果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870">
            <a:off x="1997534" y="625933"/>
            <a:ext cx="2085975" cy="20859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105400"/>
            <a:ext cx="2667000" cy="1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8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路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霸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凌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律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責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100" indent="0">
              <a:lnSpc>
                <a:spcPct val="115000"/>
              </a:lnSpc>
              <a:buClr>
                <a:srgbClr val="535353"/>
              </a:buClr>
              <a:buSzPct val="250000"/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  <a:sym typeface="Trebuchet MS" pitchFamily="34" charset="0"/>
              </a:rPr>
              <a:t>1.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  <a:sym typeface="Trebuchet MS" pitchFamily="34" charset="0"/>
              </a:rPr>
              <a:t>刑法：</a:t>
            </a:r>
          </a:p>
          <a:p>
            <a:pPr marL="38100" indent="0">
              <a:lnSpc>
                <a:spcPct val="115000"/>
              </a:lnSpc>
              <a:buClr>
                <a:srgbClr val="535353"/>
              </a:buClr>
              <a:buSzPct val="167000"/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  <a:sym typeface="Trebuchet MS" pitchFamily="34" charset="0"/>
              </a:rPr>
              <a:t>公然侮辱罪、誹謗（毀謗）罪、恐嚇罪、傷害罪</a:t>
            </a:r>
          </a:p>
          <a:p>
            <a:pPr marL="38100" indent="0">
              <a:lnSpc>
                <a:spcPct val="115000"/>
              </a:lnSpc>
              <a:buClr>
                <a:srgbClr val="535353"/>
              </a:buClr>
              <a:buSzPct val="167000"/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  <a:sym typeface="Trebuchet MS" pitchFamily="34" charset="0"/>
              </a:rPr>
              <a:t>妨害風化罪、妨害秘密罪</a:t>
            </a:r>
          </a:p>
          <a:p>
            <a:pPr marL="38100" indent="0">
              <a:lnSpc>
                <a:spcPct val="115000"/>
              </a:lnSpc>
              <a:buClr>
                <a:srgbClr val="535353"/>
              </a:buClr>
              <a:buSzPct val="250000"/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  <a:sym typeface="Trebuchet MS" pitchFamily="34" charset="0"/>
              </a:rPr>
              <a:t>2.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  <a:sym typeface="Trebuchet MS" pitchFamily="34" charset="0"/>
              </a:rPr>
              <a:t>兒童及少年福利法</a:t>
            </a:r>
          </a:p>
          <a:p>
            <a:pPr marL="38100" indent="0">
              <a:lnSpc>
                <a:spcPct val="115000"/>
              </a:lnSpc>
              <a:buClr>
                <a:srgbClr val="535353"/>
              </a:buClr>
              <a:buSzPct val="250000"/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  <a:sym typeface="Trebuchet MS" pitchFamily="34" charset="0"/>
              </a:rPr>
              <a:t>3.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  <a:sym typeface="Trebuchet MS" pitchFamily="34" charset="0"/>
              </a:rPr>
              <a:t>個人資料保護法</a:t>
            </a:r>
          </a:p>
          <a:p>
            <a:pPr marL="38100" indent="0">
              <a:lnSpc>
                <a:spcPct val="115000"/>
              </a:lnSpc>
              <a:buClr>
                <a:srgbClr val="535353"/>
              </a:buClr>
              <a:buSzPct val="250000"/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  <a:sym typeface="Trebuchet MS" pitchFamily="34" charset="0"/>
              </a:rPr>
              <a:t>4.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Arial" charset="0"/>
                <a:sym typeface="Trebuchet MS" pitchFamily="34" charset="0"/>
              </a:rPr>
              <a:t>民法侵權行為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542935"/>
            <a:ext cx="2443717" cy="243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路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霸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凌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理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方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式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000" y="774586"/>
            <a:ext cx="7315200" cy="5120640"/>
          </a:xfrm>
        </p:spPr>
        <p:txBody>
          <a:bodyPr/>
          <a:lstStyle/>
          <a:p>
            <a:r>
              <a:rPr lang="zh-TW" altLang="en-US" dirty="0"/>
              <a:t>若有收到類似霸凌的訊息，不管是發生在面對面生活中，還是來自網路，都</a:t>
            </a:r>
            <a:r>
              <a:rPr lang="zh-TW" altLang="en-US" dirty="0">
                <a:solidFill>
                  <a:srgbClr val="FF0000"/>
                </a:solidFill>
              </a:rPr>
              <a:t>應該勇於通報教師、家長</a:t>
            </a:r>
            <a:r>
              <a:rPr lang="zh-TW" altLang="en-US" dirty="0"/>
              <a:t>，不要以為自己就可以處理好。</a:t>
            </a:r>
          </a:p>
          <a:p>
            <a:r>
              <a:rPr lang="zh-TW" altLang="en-US" dirty="0"/>
              <a:t>若是不斷收到同學的恐嚇威脅電子郵件或手機簡訊，可</a:t>
            </a:r>
            <a:r>
              <a:rPr lang="zh-TW" altLang="en-US" dirty="0">
                <a:solidFill>
                  <a:srgbClr val="FF0000"/>
                </a:solidFill>
              </a:rPr>
              <a:t>封鎖其電子郵件地址或手機號碼。</a:t>
            </a:r>
          </a:p>
          <a:p>
            <a:r>
              <a:rPr lang="zh-TW" altLang="en-US" dirty="0"/>
              <a:t>若是不明人士任意張貼不實言論在公開網路空間，造成旁人誤解，則應立即通知父母師長代為處理。</a:t>
            </a:r>
          </a:p>
          <a:p>
            <a:r>
              <a:rPr lang="zh-TW" altLang="en-US" dirty="0"/>
              <a:t>審慎判斷校園流傳的消息是否屬實，</a:t>
            </a:r>
            <a:r>
              <a:rPr lang="zh-TW" altLang="en-US" dirty="0">
                <a:solidFill>
                  <a:srgbClr val="FF0000"/>
                </a:solidFill>
              </a:rPr>
              <a:t>不任意轉寄或張貼可能傷害他人的訊息</a:t>
            </a:r>
            <a:r>
              <a:rPr lang="zh-TW" altLang="en-US" dirty="0"/>
              <a:t>；切勿成為霸凌者的幫兇。</a:t>
            </a:r>
          </a:p>
          <a:p>
            <a:r>
              <a:rPr lang="zh-TW" altLang="en-US" dirty="0"/>
              <a:t>在網路公開空間張貼訊息前，需謹慎思考是否觸法或可能傷害他人。尤其在情緒激動時，更需待心平氣和時方可採取行動。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94" y="4343400"/>
            <a:ext cx="2066924" cy="206692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934629"/>
            <a:ext cx="1500188" cy="15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315200" cy="3255264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zh-TW" altLang="en-US" sz="6000" dirty="0"/>
              <a:t>我們的報告</a:t>
            </a:r>
            <a:br>
              <a:rPr lang="en-US" altLang="zh-TW" sz="6000" dirty="0"/>
            </a:br>
            <a:r>
              <a:rPr lang="zh-TW" altLang="en-US" sz="6000" dirty="0"/>
              <a:t>到此結束</a:t>
            </a:r>
            <a:br>
              <a:rPr lang="en-US" altLang="zh-TW" sz="6000" dirty="0"/>
            </a:br>
            <a:r>
              <a:rPr lang="zh-TW" altLang="en-US" sz="6000" dirty="0"/>
              <a:t>謝謝大家</a:t>
            </a:r>
            <a:br>
              <a:rPr lang="zh-TW" altLang="en-US" sz="6000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7315200" cy="914400"/>
          </a:xfrm>
        </p:spPr>
        <p:txBody>
          <a:bodyPr/>
          <a:lstStyle/>
          <a:p>
            <a:r>
              <a:rPr lang="x-none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組員</a:t>
            </a:r>
            <a:r>
              <a:rPr lang="x-none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林怡欣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32</a:t>
            </a:r>
            <a:r>
              <a:rPr lang="x-none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劉昱汝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馮弈寧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吳姉</a:t>
            </a:r>
            <a:r>
              <a:rPr lang="x-none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璇 </a:t>
            </a:r>
            <a:r>
              <a:rPr lang="en-US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x-none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陳曉薇</a:t>
            </a:r>
            <a:endParaRPr lang="en-US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3621157"/>
            <a:ext cx="4825365" cy="244200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181600" y="38100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工作分配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PPT:27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林怡欣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:30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吳姉璇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陳曉薇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38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馮羿寧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拍照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:32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劉昱汝</a:t>
            </a:r>
          </a:p>
        </p:txBody>
      </p:sp>
    </p:spTree>
    <p:extLst>
      <p:ext uri="{BB962C8B-B14F-4D97-AF65-F5344CB8AC3E}">
        <p14:creationId xmlns:p14="http://schemas.microsoft.com/office/powerpoint/2010/main" val="41394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框架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520</Words>
  <Application>Microsoft Office PowerPoint</Application>
  <PresentationFormat>寬螢幕</PresentationFormat>
  <Paragraphs>42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微軟正黑體</vt:lpstr>
      <vt:lpstr>新細明體</vt:lpstr>
      <vt:lpstr>標楷體</vt:lpstr>
      <vt:lpstr>Arial</vt:lpstr>
      <vt:lpstr>Corbel</vt:lpstr>
      <vt:lpstr>Trebuchet MS</vt:lpstr>
      <vt:lpstr>Wingdings 2</vt:lpstr>
      <vt:lpstr>框架</vt:lpstr>
      <vt:lpstr>第四組----網路霸凌</vt:lpstr>
      <vt:lpstr>相 關 影 片 </vt:lpstr>
      <vt:lpstr>何 謂 網 路 霸 凌  ?</vt:lpstr>
      <vt:lpstr>霸 凌 類 型</vt:lpstr>
      <vt:lpstr>網 路 霸 凌 的 影 響</vt:lpstr>
      <vt:lpstr>網 路 霸 凌 輔 導 與 諮 商</vt:lpstr>
      <vt:lpstr>網 路 霸 凌 的 法 律 責 任</vt:lpstr>
      <vt:lpstr> 網 路 霸 凌 的 處 理 方 式 </vt:lpstr>
      <vt:lpstr>我們的報告 到此結束 謝謝大家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第四組----網路霸凌</dc:title>
  <dc:creator>user</dc:creator>
  <cp:lastModifiedBy>藍心妤</cp:lastModifiedBy>
  <cp:revision>9</cp:revision>
  <dcterms:modified xsi:type="dcterms:W3CDTF">2017-03-27T04:02:20Z</dcterms:modified>
</cp:coreProperties>
</file>