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FCC9F74F-8308-4AD4-80C3-56A5541093FF}">
          <p14:sldIdLst>
            <p14:sldId id="256"/>
            <p14:sldId id="257"/>
            <p14:sldId id="258"/>
            <p14:sldId id="259"/>
            <p14:sldId id="260"/>
            <p14:sldId id="261"/>
            <p14:sldId id="2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7" d="100"/>
          <a:sy n="117" d="100"/>
        </p:scale>
        <p:origin x="-1464"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zh-TW" altLang="en-US" smtClean="0"/>
              <a:t>按一下以編輯母片標題樣式</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a:p>
        </p:txBody>
      </p:sp>
      <p:sp>
        <p:nvSpPr>
          <p:cNvPr id="4" name="Date Placeholder 3"/>
          <p:cNvSpPr>
            <a:spLocks noGrp="1"/>
          </p:cNvSpPr>
          <p:nvPr>
            <p:ph type="dt" sz="half" idx="10"/>
          </p:nvPr>
        </p:nvSpPr>
        <p:spPr/>
        <p:txBody>
          <a:bodyPr/>
          <a:lstStyle/>
          <a:p>
            <a:fld id="{22BC671F-F018-45A5-8918-23C2A19117DC}" type="datetimeFigureOut">
              <a:rPr lang="zh-TW" altLang="en-US" smtClean="0"/>
              <a:t>2016/12/27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1CDDFC-BDDD-48A2-BAF0-AFA9F25E4205}"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22BC671F-F018-45A5-8918-23C2A19117DC}" type="datetimeFigureOut">
              <a:rPr lang="zh-TW" altLang="en-US" smtClean="0"/>
              <a:t>2016/12/27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1CDDFC-BDDD-48A2-BAF0-AFA9F25E4205}"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22BC671F-F018-45A5-8918-23C2A19117DC}" type="datetimeFigureOut">
              <a:rPr lang="zh-TW" altLang="en-US" smtClean="0"/>
              <a:t>2016/12/27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1CDDFC-BDDD-48A2-BAF0-AFA9F25E4205}"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22BC671F-F018-45A5-8918-23C2A19117DC}" type="datetimeFigureOut">
              <a:rPr lang="zh-TW" altLang="en-US" smtClean="0"/>
              <a:t>2016/12/27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1CDDFC-BDDD-48A2-BAF0-AFA9F25E4205}"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zh-TW" altLang="en-US" smtClean="0"/>
              <a:t>按一下以編輯母片標題樣式</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2BC671F-F018-45A5-8918-23C2A19117DC}" type="datetimeFigureOut">
              <a:rPr lang="zh-TW" altLang="en-US" smtClean="0"/>
              <a:t>2016/12/27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DB1CDDFC-BDDD-48A2-BAF0-AFA9F25E4205}"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22BC671F-F018-45A5-8918-23C2A19117DC}" type="datetimeFigureOut">
              <a:rPr lang="zh-TW" altLang="en-US" smtClean="0"/>
              <a:t>2016/12/27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B1CDDFC-BDDD-48A2-BAF0-AFA9F25E4205}"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22BC671F-F018-45A5-8918-23C2A19117DC}" type="datetimeFigureOut">
              <a:rPr lang="zh-TW" altLang="en-US" smtClean="0"/>
              <a:t>2016/12/27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DB1CDDFC-BDDD-48A2-BAF0-AFA9F25E4205}"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22BC671F-F018-45A5-8918-23C2A19117DC}" type="datetimeFigureOut">
              <a:rPr lang="zh-TW" altLang="en-US" smtClean="0"/>
              <a:t>2016/12/27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DB1CDDFC-BDDD-48A2-BAF0-AFA9F25E4205}"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C671F-F018-45A5-8918-23C2A19117DC}" type="datetimeFigureOut">
              <a:rPr lang="zh-TW" altLang="en-US" smtClean="0"/>
              <a:t>2016/12/27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DB1CDDFC-BDDD-48A2-BAF0-AFA9F25E4205}"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zh-TW" altLang="en-US" smtClean="0"/>
              <a:t>按一下以編輯母片標題樣式</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2BC671F-F018-45A5-8918-23C2A19117DC}" type="datetimeFigureOut">
              <a:rPr lang="zh-TW" altLang="en-US" smtClean="0"/>
              <a:t>2016/12/27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B1CDDFC-BDDD-48A2-BAF0-AFA9F25E4205}"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zh-TW" altLang="en-US" smtClean="0"/>
              <a:t>按一下以編輯母片標題樣式</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2BC671F-F018-45A5-8918-23C2A19117DC}" type="datetimeFigureOut">
              <a:rPr lang="zh-TW" altLang="en-US" smtClean="0"/>
              <a:t>2016/12/27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DB1CDDFC-BDDD-48A2-BAF0-AFA9F25E4205}" type="slidenum">
              <a:rPr lang="zh-TW" altLang="en-US" smtClean="0"/>
              <a:t>‹#›</a:t>
            </a:fld>
            <a:endParaRPr lang="zh-TW" alt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zh-TW" altLang="en-US" smtClean="0"/>
              <a:t>按一下圖示以新增圖片</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22BC671F-F018-45A5-8918-23C2A19117DC}" type="datetimeFigureOut">
              <a:rPr lang="zh-TW" altLang="en-US" smtClean="0"/>
              <a:t>2016/12/27</a:t>
            </a:fld>
            <a:endParaRPr lang="zh-TW" alt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zh-TW" alt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DB1CDDFC-BDDD-48A2-BAF0-AFA9F25E4205}"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6317" y="0"/>
            <a:ext cx="8892480" cy="2952328"/>
          </a:xfrm>
        </p:spPr>
        <p:txBody>
          <a:bodyPr/>
          <a:lstStyle/>
          <a:p>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r>
              <a:rPr lang="zh-TW" altLang="en-US" dirty="0">
                <a:latin typeface="標楷體" panose="03000509000000000000" pitchFamily="65" charset="-120"/>
                <a:ea typeface="標楷體" panose="03000509000000000000" pitchFamily="65" charset="-120"/>
              </a:rPr>
              <a:t>從第六課黑與</a:t>
            </a:r>
            <a:r>
              <a:rPr lang="zh-TW" altLang="en-US" dirty="0" smtClean="0">
                <a:latin typeface="標楷體" panose="03000509000000000000" pitchFamily="65" charset="-120"/>
                <a:ea typeface="標楷體" panose="03000509000000000000" pitchFamily="65" charset="-120"/>
              </a:rPr>
              <a:t>白</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     認識</a:t>
            </a:r>
            <a:r>
              <a:rPr lang="zh-TW" altLang="en-US" dirty="0">
                <a:latin typeface="標楷體" panose="03000509000000000000" pitchFamily="65" charset="-120"/>
                <a:ea typeface="標楷體" panose="03000509000000000000" pitchFamily="65" charset="-120"/>
              </a:rPr>
              <a:t>台灣的</a:t>
            </a:r>
            <a:r>
              <a:rPr lang="zh-TW" altLang="en-US" dirty="0" smtClean="0">
                <a:latin typeface="標楷體" panose="03000509000000000000" pitchFamily="65" charset="-120"/>
                <a:ea typeface="標楷體" panose="03000509000000000000" pitchFamily="65" charset="-120"/>
              </a:rPr>
              <a:t>美術家</a:t>
            </a:r>
            <a:r>
              <a:rPr lang="en-US" altLang="zh-TW" dirty="0" smtClean="0">
                <a:latin typeface="標楷體" panose="03000509000000000000" pitchFamily="65" charset="-120"/>
                <a:ea typeface="標楷體" panose="03000509000000000000" pitchFamily="65" charset="-120"/>
              </a:rPr>
              <a:t/>
            </a:r>
            <a:br>
              <a:rPr lang="en-US" altLang="zh-TW"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            </a:t>
            </a:r>
            <a:r>
              <a:rPr lang="zh-TW" altLang="en-US" dirty="0" smtClean="0">
                <a:latin typeface="Adobe 楷体 Std R" pitchFamily="18" charset="-128"/>
                <a:ea typeface="Adobe 楷体 Std R" pitchFamily="18" charset="-128"/>
              </a:rPr>
              <a:t>台灣第一位女畫家 </a:t>
            </a:r>
            <a:r>
              <a:rPr lang="en-US" altLang="zh-TW" dirty="0" smtClean="0">
                <a:latin typeface="Adobe 楷体 Std R" pitchFamily="18" charset="-128"/>
                <a:ea typeface="Adobe 楷体 Std R" pitchFamily="18" charset="-128"/>
              </a:rPr>
              <a:t>- </a:t>
            </a:r>
            <a:r>
              <a:rPr lang="zh-TW" altLang="en-US" dirty="0" smtClean="0">
                <a:latin typeface="Adobe 楷体 Std R" pitchFamily="18" charset="-128"/>
                <a:ea typeface="Adobe 楷体 Std R" pitchFamily="18" charset="-128"/>
              </a:rPr>
              <a:t>陳進</a:t>
            </a:r>
            <a:endParaRPr lang="zh-TW" altLang="en-US" dirty="0">
              <a:latin typeface="Adobe 楷体 Std R" pitchFamily="18" charset="-128"/>
              <a:ea typeface="Adobe 楷体 Std R" pitchFamily="18" charset="-128"/>
            </a:endParaRPr>
          </a:p>
        </p:txBody>
      </p:sp>
      <p:sp>
        <p:nvSpPr>
          <p:cNvPr id="3" name="副標題 2"/>
          <p:cNvSpPr>
            <a:spLocks noGrp="1"/>
          </p:cNvSpPr>
          <p:nvPr>
            <p:ph type="subTitle" idx="1"/>
          </p:nvPr>
        </p:nvSpPr>
        <p:spPr>
          <a:xfrm rot="10800000" flipH="1" flipV="1">
            <a:off x="4932040" y="3573016"/>
            <a:ext cx="2880320" cy="1361611"/>
          </a:xfrm>
        </p:spPr>
        <p:txBody>
          <a:bodyPr>
            <a:normAutofit/>
          </a:bodyPr>
          <a:lstStyle/>
          <a:p>
            <a:pPr algn="l"/>
            <a:r>
              <a:rPr lang="zh-TW" altLang="en-US" dirty="0">
                <a:solidFill>
                  <a:schemeClr val="tx1"/>
                </a:solidFill>
                <a:latin typeface="華康楷書體W7" panose="03000709000000000000" pitchFamily="65" charset="-120"/>
                <a:ea typeface="華康楷書體W7" panose="03000709000000000000" pitchFamily="65" charset="-120"/>
              </a:rPr>
              <a:t>上台</a:t>
            </a:r>
            <a:r>
              <a:rPr lang="zh-TW" altLang="en-US" dirty="0" smtClean="0">
                <a:solidFill>
                  <a:schemeClr val="tx1"/>
                </a:solidFill>
                <a:latin typeface="華康楷書體W7" panose="03000709000000000000" pitchFamily="65" charset="-120"/>
                <a:ea typeface="華康楷書體W7" panose="03000709000000000000" pitchFamily="65" charset="-120"/>
              </a:rPr>
              <a:t>報告 </a:t>
            </a:r>
            <a:r>
              <a:rPr lang="zh-TW" altLang="en-US" sz="2000" dirty="0" smtClean="0">
                <a:solidFill>
                  <a:schemeClr val="tx1"/>
                </a:solidFill>
                <a:latin typeface="華康楷書體W7" panose="03000709000000000000" pitchFamily="65" charset="-120"/>
                <a:ea typeface="華康楷書體W7" panose="03000709000000000000" pitchFamily="65" charset="-120"/>
              </a:rPr>
              <a:t>日二貳</a:t>
            </a:r>
            <a:endParaRPr lang="en-US" altLang="zh-TW" sz="2000" dirty="0" smtClean="0">
              <a:solidFill>
                <a:schemeClr val="tx1"/>
              </a:solidFill>
              <a:latin typeface="華康楷書體W7" panose="03000709000000000000" pitchFamily="65" charset="-120"/>
              <a:ea typeface="華康楷書體W7" panose="03000709000000000000" pitchFamily="65" charset="-120"/>
            </a:endParaRPr>
          </a:p>
          <a:p>
            <a:pPr algn="l"/>
            <a:r>
              <a:rPr lang="zh-TW" altLang="en-US" sz="1600" dirty="0" smtClean="0">
                <a:solidFill>
                  <a:schemeClr val="tx1"/>
                </a:solidFill>
                <a:latin typeface="華康楷書體W7" panose="03000709000000000000" pitchFamily="65" charset="-120"/>
                <a:ea typeface="華康楷書體W7" panose="03000709000000000000" pitchFamily="65" charset="-120"/>
              </a:rPr>
              <a:t>           </a:t>
            </a:r>
            <a:r>
              <a:rPr lang="en-US" altLang="zh-TW" sz="1600" dirty="0" smtClean="0">
                <a:solidFill>
                  <a:schemeClr val="tx1"/>
                </a:solidFill>
                <a:latin typeface="華康楷書體W7" panose="03000709000000000000" pitchFamily="65" charset="-120"/>
                <a:ea typeface="華康楷書體W7" panose="03000709000000000000" pitchFamily="65" charset="-120"/>
              </a:rPr>
              <a:t>1046091</a:t>
            </a:r>
            <a:r>
              <a:rPr lang="zh-TW" altLang="en-US" sz="1600" dirty="0" smtClean="0">
                <a:solidFill>
                  <a:schemeClr val="tx1"/>
                </a:solidFill>
                <a:latin typeface="華康楷書體W7" panose="03000709000000000000" pitchFamily="65" charset="-120"/>
                <a:ea typeface="華康楷書體W7" panose="03000709000000000000" pitchFamily="65" charset="-120"/>
              </a:rPr>
              <a:t> 黃恩婕</a:t>
            </a:r>
            <a:endParaRPr lang="en-US" altLang="zh-TW" sz="1600" dirty="0" smtClean="0">
              <a:solidFill>
                <a:schemeClr val="tx1"/>
              </a:solidFill>
              <a:latin typeface="華康楷書體W7" panose="03000709000000000000" pitchFamily="65" charset="-120"/>
              <a:ea typeface="華康楷書體W7" panose="03000709000000000000" pitchFamily="65" charset="-120"/>
            </a:endParaRPr>
          </a:p>
        </p:txBody>
      </p:sp>
      <p:pic>
        <p:nvPicPr>
          <p:cNvPr id="1026" name="Picture 2" descr="C:\Users\user\Desktop\I00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924944"/>
            <a:ext cx="4320480" cy="3727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897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4400" dirty="0"/>
              <a:t>閨秀畫家 ─ 陳進</a:t>
            </a:r>
          </a:p>
        </p:txBody>
      </p:sp>
      <p:sp>
        <p:nvSpPr>
          <p:cNvPr id="3" name="內容版面配置區 2"/>
          <p:cNvSpPr>
            <a:spLocks noGrp="1"/>
          </p:cNvSpPr>
          <p:nvPr>
            <p:ph idx="1"/>
          </p:nvPr>
        </p:nvSpPr>
        <p:spPr/>
        <p:txBody>
          <a:bodyPr/>
          <a:lstStyle/>
          <a:p>
            <a:r>
              <a:rPr lang="zh-TW" altLang="en-US" sz="2200" dirty="0"/>
              <a:t>生於</a:t>
            </a:r>
            <a:r>
              <a:rPr lang="en-US" altLang="zh-TW" sz="2200" dirty="0"/>
              <a:t>1907</a:t>
            </a:r>
            <a:r>
              <a:rPr lang="zh-TW" altLang="en-US" sz="2200" dirty="0"/>
              <a:t>年</a:t>
            </a:r>
            <a:r>
              <a:rPr lang="en-US" altLang="zh-TW" sz="2200" dirty="0"/>
              <a:t>11</a:t>
            </a:r>
            <a:r>
              <a:rPr lang="zh-TW" altLang="en-US" sz="2200" dirty="0"/>
              <a:t>月</a:t>
            </a:r>
            <a:r>
              <a:rPr lang="en-US" altLang="zh-TW" sz="2200" dirty="0"/>
              <a:t>2</a:t>
            </a:r>
            <a:r>
              <a:rPr lang="zh-TW" altLang="en-US" sz="2200" dirty="0"/>
              <a:t>日，卒於</a:t>
            </a:r>
            <a:r>
              <a:rPr lang="en-US" altLang="zh-TW" sz="2200" dirty="0"/>
              <a:t>1998</a:t>
            </a:r>
            <a:r>
              <a:rPr lang="zh-TW" altLang="en-US" sz="2200" dirty="0"/>
              <a:t>年</a:t>
            </a:r>
            <a:r>
              <a:rPr lang="en-US" altLang="zh-TW" sz="2200" dirty="0"/>
              <a:t>3</a:t>
            </a:r>
            <a:r>
              <a:rPr lang="zh-TW" altLang="en-US" sz="2200" dirty="0"/>
              <a:t>月</a:t>
            </a:r>
            <a:r>
              <a:rPr lang="en-US" altLang="zh-TW" sz="2200" dirty="0"/>
              <a:t>27</a:t>
            </a:r>
            <a:r>
              <a:rPr lang="zh-TW" altLang="en-US" sz="2200" dirty="0"/>
              <a:t>日。又名陳進子，是日本時代以及戰後台灣著名的女性畫家，也是</a:t>
            </a:r>
            <a:r>
              <a:rPr lang="zh-TW" altLang="en-US" sz="2200" b="1" i="1" dirty="0"/>
              <a:t>台灣女子學畫的第一人</a:t>
            </a:r>
            <a:r>
              <a:rPr lang="zh-TW" altLang="en-US" sz="2200" dirty="0"/>
              <a:t>。由於出身士紳世家，因此被後世譽為「閨秀畫家的代表性人物」。</a:t>
            </a:r>
          </a:p>
          <a:p>
            <a:r>
              <a:rPr lang="zh-TW" altLang="en-US" sz="2200" dirty="0"/>
              <a:t>與</a:t>
            </a:r>
            <a:r>
              <a:rPr lang="zh-TW" altLang="en-US" sz="2200" b="1" u="sng" dirty="0"/>
              <a:t>林玉山</a:t>
            </a:r>
            <a:r>
              <a:rPr lang="zh-TW" altLang="en-US" sz="2200" dirty="0"/>
              <a:t>、</a:t>
            </a:r>
            <a:r>
              <a:rPr lang="zh-TW" altLang="en-US" sz="2200" b="1" u="sng" dirty="0"/>
              <a:t>郭雪湖</a:t>
            </a:r>
            <a:r>
              <a:rPr lang="zh-TW" altLang="en-US" sz="2200" dirty="0"/>
              <a:t>兩位台灣畫家合稱「</a:t>
            </a:r>
            <a:r>
              <a:rPr lang="zh-TW" altLang="en-US" sz="2200" b="1" dirty="0"/>
              <a:t>台展三少年</a:t>
            </a:r>
            <a:r>
              <a:rPr lang="zh-TW" altLang="en-US" sz="2200" dirty="0"/>
              <a:t>」。</a:t>
            </a:r>
            <a:r>
              <a:rPr lang="en-US" altLang="zh-TW" sz="2200" dirty="0"/>
              <a:t>1934</a:t>
            </a:r>
            <a:r>
              <a:rPr lang="zh-TW" altLang="en-US" sz="2200" dirty="0"/>
              <a:t>年，以大姐陳新為模特兒所繪製的</a:t>
            </a:r>
            <a:r>
              <a:rPr lang="en-US" altLang="zh-TW" sz="2200" b="1" i="1" dirty="0"/>
              <a:t>〈</a:t>
            </a:r>
            <a:r>
              <a:rPr lang="zh-TW" altLang="en-US" sz="2200" b="1" i="1" dirty="0"/>
              <a:t>合奏</a:t>
            </a:r>
            <a:r>
              <a:rPr lang="en-US" altLang="zh-TW" sz="2200" b="1" i="1" dirty="0"/>
              <a:t>〉</a:t>
            </a:r>
            <a:r>
              <a:rPr lang="zh-TW" altLang="en-US" sz="2200" b="1" dirty="0"/>
              <a:t>入選日本第十五回帝國美術展覽會成為第一位入選帝展的台灣女畫家。</a:t>
            </a:r>
          </a:p>
          <a:p>
            <a:endParaRPr lang="zh-TW" altLang="en-US" dirty="0"/>
          </a:p>
        </p:txBody>
      </p:sp>
    </p:spTree>
    <p:extLst>
      <p:ext uri="{BB962C8B-B14F-4D97-AF65-F5344CB8AC3E}">
        <p14:creationId xmlns:p14="http://schemas.microsoft.com/office/powerpoint/2010/main" val="2172581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rot="10800000" flipV="1">
            <a:off x="1009443" y="260647"/>
            <a:ext cx="7125112" cy="2160241"/>
          </a:xfrm>
        </p:spPr>
        <p:txBody>
          <a:bodyPr/>
          <a:lstStyle/>
          <a:p>
            <a:pPr marL="0" indent="0">
              <a:buNone/>
            </a:pPr>
            <a:r>
              <a:rPr lang="zh-TW" altLang="en-US" dirty="0"/>
              <a:t>從</a:t>
            </a:r>
            <a:r>
              <a:rPr lang="en-US" altLang="zh-TW" dirty="0"/>
              <a:t>1925</a:t>
            </a:r>
            <a:r>
              <a:rPr lang="zh-TW" altLang="en-US" dirty="0"/>
              <a:t>年到日本留學開始，此後二十多年間，陳進在畫壇上戮力衝刺，年年費盡心思，創造最好的作品。重視帝展參選的陳進持續創作，為自己開創出繪畫生涯的黃金時期，酷愛繪畫的她除了參加台展及其他畫展，並且寫下九次入選帝展的輝煌紀錄。</a:t>
            </a:r>
          </a:p>
          <a:p>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245288"/>
            <a:ext cx="3744416" cy="281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i.epochtimes.com/assets/uploads/2008/01/801210527441974-450x3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772816"/>
            <a:ext cx="3920785" cy="2944946"/>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4788329" y="4941168"/>
            <a:ext cx="3848777" cy="369332"/>
          </a:xfrm>
          <a:prstGeom prst="rect">
            <a:avLst/>
          </a:prstGeom>
          <a:noFill/>
        </p:spPr>
        <p:txBody>
          <a:bodyPr wrap="square" rtlCol="0">
            <a:spAutoFit/>
          </a:bodyPr>
          <a:lstStyle/>
          <a:p>
            <a:r>
              <a:rPr lang="zh-TW" altLang="en-US" i="1" dirty="0" smtClean="0"/>
              <a:t>            讀書</a:t>
            </a:r>
            <a:r>
              <a:rPr lang="zh-TW" altLang="en-US" i="1" dirty="0"/>
              <a:t>時期的陳進 前排右一</a:t>
            </a:r>
          </a:p>
        </p:txBody>
      </p:sp>
      <p:sp>
        <p:nvSpPr>
          <p:cNvPr id="5" name="文字方塊 4"/>
          <p:cNvSpPr txBox="1"/>
          <p:nvPr/>
        </p:nvSpPr>
        <p:spPr>
          <a:xfrm>
            <a:off x="683568" y="2492896"/>
            <a:ext cx="3672408" cy="646331"/>
          </a:xfrm>
          <a:prstGeom prst="rect">
            <a:avLst/>
          </a:prstGeom>
          <a:noFill/>
        </p:spPr>
        <p:txBody>
          <a:bodyPr wrap="square" rtlCol="0">
            <a:spAutoFit/>
          </a:bodyPr>
          <a:lstStyle/>
          <a:p>
            <a:r>
              <a:rPr lang="zh-TW" altLang="en-US" dirty="0"/>
              <a:t>得獎後和日本的大畫家們合照的陳進</a:t>
            </a:r>
            <a:r>
              <a:rPr lang="en-US" altLang="zh-TW" dirty="0"/>
              <a:t>〈</a:t>
            </a:r>
            <a:r>
              <a:rPr lang="zh-TW" altLang="en-US" dirty="0"/>
              <a:t>後排右一</a:t>
            </a:r>
            <a:r>
              <a:rPr lang="en-US" altLang="zh-TW" dirty="0"/>
              <a:t>〉</a:t>
            </a:r>
            <a:endParaRPr lang="zh-TW" altLang="en-US" dirty="0"/>
          </a:p>
        </p:txBody>
      </p:sp>
      <p:cxnSp>
        <p:nvCxnSpPr>
          <p:cNvPr id="12" name="肘形接點 11"/>
          <p:cNvCxnSpPr/>
          <p:nvPr/>
        </p:nvCxnSpPr>
        <p:spPr>
          <a:xfrm>
            <a:off x="2411760" y="2924944"/>
            <a:ext cx="1296144" cy="100811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笑臉 12"/>
          <p:cNvSpPr/>
          <p:nvPr/>
        </p:nvSpPr>
        <p:spPr>
          <a:xfrm>
            <a:off x="4067944" y="3501008"/>
            <a:ext cx="288032" cy="360040"/>
          </a:xfrm>
          <a:prstGeom prst="smileyFace">
            <a:avLst/>
          </a:prstGeom>
          <a:solidFill>
            <a:schemeClr val="bg1">
              <a:lumMod val="95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 name="肘形接點 16"/>
          <p:cNvCxnSpPr>
            <a:stCxn id="4" idx="3"/>
          </p:cNvCxnSpPr>
          <p:nvPr/>
        </p:nvCxnSpPr>
        <p:spPr>
          <a:xfrm flipH="1" flipV="1">
            <a:off x="8172400" y="3573016"/>
            <a:ext cx="464706" cy="1552818"/>
          </a:xfrm>
          <a:prstGeom prst="bentConnector4">
            <a:avLst>
              <a:gd name="adj1" fmla="val -49192"/>
              <a:gd name="adj2" fmla="val 55946"/>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太陽 17"/>
          <p:cNvSpPr/>
          <p:nvPr/>
        </p:nvSpPr>
        <p:spPr>
          <a:xfrm>
            <a:off x="8316416" y="2924944"/>
            <a:ext cx="288032" cy="320345"/>
          </a:xfrm>
          <a:prstGeom prst="su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70249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807681"/>
            <a:ext cx="3844456"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827584" y="2276872"/>
            <a:ext cx="3744416" cy="3139321"/>
          </a:xfrm>
          <a:prstGeom prst="rect">
            <a:avLst/>
          </a:prstGeom>
          <a:noFill/>
        </p:spPr>
        <p:txBody>
          <a:bodyPr wrap="square" rtlCol="0">
            <a:spAutoFit/>
          </a:bodyPr>
          <a:lstStyle/>
          <a:p>
            <a:r>
              <a:rPr lang="en-US" altLang="zh-TW" dirty="0"/>
              <a:t>〈</a:t>
            </a:r>
            <a:r>
              <a:rPr lang="zh-TW" altLang="en-US" dirty="0"/>
              <a:t>合奏</a:t>
            </a:r>
            <a:r>
              <a:rPr lang="en-US" altLang="zh-TW" dirty="0"/>
              <a:t>〉</a:t>
            </a:r>
          </a:p>
          <a:p>
            <a:r>
              <a:rPr lang="zh-TW" altLang="en-US" dirty="0"/>
              <a:t>完成於</a:t>
            </a:r>
            <a:r>
              <a:rPr lang="en-US" altLang="zh-TW" dirty="0"/>
              <a:t>1934</a:t>
            </a:r>
            <a:r>
              <a:rPr lang="zh-TW" altLang="en-US" dirty="0" smtClean="0"/>
              <a:t>年，</a:t>
            </a:r>
            <a:r>
              <a:rPr lang="zh-TW" altLang="en-US" b="1" dirty="0"/>
              <a:t>讓陳進成為第一位入選日本帝展的台灣東洋</a:t>
            </a:r>
            <a:r>
              <a:rPr lang="zh-TW" altLang="en-US" b="1" dirty="0" smtClean="0"/>
              <a:t>畫家</a:t>
            </a:r>
            <a:r>
              <a:rPr lang="zh-TW" altLang="en-US" dirty="0" smtClean="0"/>
              <a:t>。</a:t>
            </a:r>
            <a:r>
              <a:rPr lang="en-US" altLang="zh-TW" dirty="0" smtClean="0"/>
              <a:t> </a:t>
            </a:r>
            <a:r>
              <a:rPr lang="zh-TW" altLang="en-US" dirty="0"/>
              <a:t>吳世全說：「三○年代創作的</a:t>
            </a:r>
            <a:r>
              <a:rPr lang="en-US" altLang="zh-TW" dirty="0"/>
              <a:t>〈</a:t>
            </a:r>
            <a:r>
              <a:rPr lang="zh-TW" altLang="en-US" dirty="0"/>
              <a:t>合奏</a:t>
            </a:r>
            <a:r>
              <a:rPr lang="en-US" altLang="zh-TW" dirty="0"/>
              <a:t>〉</a:t>
            </a:r>
            <a:r>
              <a:rPr lang="zh-TW" altLang="en-US" dirty="0"/>
              <a:t>，表現在兩個婦女彈奏古代中國的樂器，這件作品是以她姊姊作為模特兒。在臉部或手的表現當中，完全是保留古典美人畫的一個表現手法，不過在身體的表現上，又採取一般寫生的表現手法，所以臉部的表現是相當唯美的。」</a:t>
            </a:r>
          </a:p>
        </p:txBody>
      </p:sp>
    </p:spTree>
    <p:extLst>
      <p:ext uri="{BB962C8B-B14F-4D97-AF65-F5344CB8AC3E}">
        <p14:creationId xmlns:p14="http://schemas.microsoft.com/office/powerpoint/2010/main" val="3876384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692696"/>
            <a:ext cx="7162955" cy="907503"/>
          </a:xfrm>
        </p:spPr>
        <p:txBody>
          <a:bodyPr/>
          <a:lstStyle/>
          <a:p>
            <a:r>
              <a:rPr lang="zh-TW" altLang="en-US" sz="4000" dirty="0" smtClean="0"/>
              <a:t>芝蘭</a:t>
            </a:r>
            <a:r>
              <a:rPr lang="zh-TW" altLang="en-US" sz="4000" dirty="0"/>
              <a:t>之</a:t>
            </a:r>
            <a:r>
              <a:rPr lang="zh-TW" altLang="en-US" sz="4000" dirty="0" smtClean="0"/>
              <a:t>香                     化妝</a:t>
            </a:r>
            <a:endParaRPr lang="zh-TW" altLang="en-US" sz="4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2685113"/>
            <a:ext cx="2507055" cy="358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971600" y="1484784"/>
            <a:ext cx="3744416" cy="1200329"/>
          </a:xfrm>
          <a:prstGeom prst="rect">
            <a:avLst/>
          </a:prstGeom>
          <a:noFill/>
        </p:spPr>
        <p:txBody>
          <a:bodyPr wrap="square" rtlCol="0">
            <a:spAutoFit/>
          </a:bodyPr>
          <a:lstStyle/>
          <a:p>
            <a:r>
              <a:rPr lang="zh-TW" altLang="en-US" dirty="0" smtClean="0"/>
              <a:t>完成</a:t>
            </a:r>
            <a:r>
              <a:rPr lang="zh-TW" altLang="en-US" dirty="0"/>
              <a:t>於</a:t>
            </a:r>
            <a:r>
              <a:rPr lang="en-US" altLang="zh-TW" dirty="0"/>
              <a:t>1932</a:t>
            </a:r>
            <a:r>
              <a:rPr lang="zh-TW" altLang="en-US" dirty="0"/>
              <a:t>年的</a:t>
            </a:r>
            <a:r>
              <a:rPr lang="en-US" altLang="zh-TW" dirty="0"/>
              <a:t>〈</a:t>
            </a:r>
            <a:r>
              <a:rPr lang="zh-TW" altLang="en-US" dirty="0"/>
              <a:t>芝蘭之香</a:t>
            </a:r>
            <a:r>
              <a:rPr lang="en-US" altLang="zh-TW" dirty="0"/>
              <a:t>〉</a:t>
            </a:r>
            <a:r>
              <a:rPr lang="zh-TW" altLang="en-US" dirty="0"/>
              <a:t>原本是一件巨幅畫作，可惜的是，它已經在戰爭中毀損，如今只留下試作的紙繪手稿</a:t>
            </a:r>
            <a:r>
              <a:rPr lang="zh-TW" altLang="en-US" dirty="0" smtClean="0"/>
              <a:t>。</a:t>
            </a:r>
            <a:endParaRPr lang="zh-TW" altLang="en-US" dirty="0"/>
          </a:p>
        </p:txBody>
      </p:sp>
      <p:sp>
        <p:nvSpPr>
          <p:cNvPr id="5" name="文字方塊 4"/>
          <p:cNvSpPr txBox="1"/>
          <p:nvPr/>
        </p:nvSpPr>
        <p:spPr>
          <a:xfrm>
            <a:off x="5076056" y="1556792"/>
            <a:ext cx="3024336" cy="1477328"/>
          </a:xfrm>
          <a:prstGeom prst="rect">
            <a:avLst/>
          </a:prstGeom>
          <a:noFill/>
        </p:spPr>
        <p:txBody>
          <a:bodyPr wrap="square" rtlCol="0">
            <a:spAutoFit/>
          </a:bodyPr>
          <a:lstStyle/>
          <a:p>
            <a:r>
              <a:rPr lang="zh-TW" altLang="en-US" b="1" dirty="0" smtClean="0"/>
              <a:t>入選</a:t>
            </a:r>
            <a:r>
              <a:rPr lang="zh-TW" altLang="en-US" b="1" dirty="0"/>
              <a:t>日本春季帝展的巨幅創作</a:t>
            </a:r>
            <a:r>
              <a:rPr lang="zh-TW" altLang="en-US" dirty="0"/>
              <a:t>，完成於</a:t>
            </a:r>
            <a:r>
              <a:rPr lang="en-US" altLang="zh-TW" dirty="0"/>
              <a:t>1936</a:t>
            </a:r>
            <a:r>
              <a:rPr lang="zh-TW" altLang="en-US" dirty="0"/>
              <a:t>年，從畫面中可以一窺豪門女子高貴的氣質，以及他們對於家具的講究和品味</a:t>
            </a:r>
            <a:endParaRPr lang="en-US" altLang="zh-TW"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837" y="3034120"/>
            <a:ext cx="2568774" cy="3366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9232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699792" y="1988840"/>
            <a:ext cx="5290747" cy="2645822"/>
          </a:xfrm>
        </p:spPr>
        <p:txBody>
          <a:bodyPr>
            <a:normAutofit fontScale="25000" lnSpcReduction="20000"/>
          </a:bodyPr>
          <a:lstStyle/>
          <a:p>
            <a:pPr marL="0" indent="0">
              <a:buNone/>
            </a:pPr>
            <a:r>
              <a:rPr lang="en-US" altLang="zh-TW" sz="24000" b="1" dirty="0" smtClean="0">
                <a:latin typeface="Kozuka Gothic Pro L" pitchFamily="34" charset="-128"/>
                <a:ea typeface="Kozuka Gothic Pro L" pitchFamily="34" charset="-128"/>
              </a:rPr>
              <a:t>The  End</a:t>
            </a:r>
          </a:p>
          <a:p>
            <a:pPr marL="0" indent="0">
              <a:buNone/>
            </a:pPr>
            <a:r>
              <a:rPr lang="zh-TW" altLang="en-US" sz="24000" b="1" dirty="0" smtClean="0"/>
              <a:t>謝謝觀賞</a:t>
            </a:r>
            <a:endParaRPr lang="en-US" altLang="zh-TW" sz="24000" b="1" dirty="0" smtClean="0"/>
          </a:p>
          <a:p>
            <a:pPr marL="1257300" lvl="3" indent="0">
              <a:buNone/>
            </a:pPr>
            <a:r>
              <a:rPr lang="zh-TW" altLang="en-US" sz="5400" dirty="0" smtClean="0"/>
              <a:t>組員介紹</a:t>
            </a:r>
            <a:endParaRPr lang="en-US" altLang="zh-TW" sz="5400" dirty="0" smtClean="0"/>
          </a:p>
          <a:p>
            <a:pPr marL="1257300" lvl="3" indent="0">
              <a:buNone/>
            </a:pPr>
            <a:r>
              <a:rPr lang="zh-TW" altLang="en-US" sz="5400" dirty="0" smtClean="0"/>
              <a:t>沈芳筠  </a:t>
            </a:r>
            <a:r>
              <a:rPr lang="en-US" altLang="zh-TW" sz="5400" dirty="0" smtClean="0"/>
              <a:t>1046068</a:t>
            </a:r>
          </a:p>
          <a:p>
            <a:pPr marL="1257300" lvl="3" indent="0">
              <a:buNone/>
            </a:pPr>
            <a:r>
              <a:rPr lang="zh-TW" altLang="en-US" sz="5400" dirty="0"/>
              <a:t>陳怡</a:t>
            </a:r>
            <a:r>
              <a:rPr lang="zh-TW" altLang="en-US" sz="5400" dirty="0" smtClean="0"/>
              <a:t>彤  </a:t>
            </a:r>
            <a:r>
              <a:rPr lang="en-US" altLang="zh-TW" sz="5400" dirty="0" smtClean="0"/>
              <a:t>1046074</a:t>
            </a:r>
          </a:p>
          <a:p>
            <a:pPr marL="1257300" lvl="3" indent="0">
              <a:buNone/>
            </a:pPr>
            <a:r>
              <a:rPr lang="zh-TW" altLang="en-US" sz="5400" dirty="0" smtClean="0"/>
              <a:t>莊雅淇  </a:t>
            </a:r>
            <a:r>
              <a:rPr lang="en-US" altLang="zh-TW" sz="5400" dirty="0" smtClean="0"/>
              <a:t>1046086</a:t>
            </a:r>
          </a:p>
          <a:p>
            <a:pPr marL="1257300" lvl="3" indent="0">
              <a:buNone/>
            </a:pPr>
            <a:r>
              <a:rPr lang="zh-TW" altLang="en-US" sz="5400" dirty="0"/>
              <a:t>張芸</a:t>
            </a:r>
            <a:r>
              <a:rPr lang="zh-TW" altLang="en-US" sz="5400" dirty="0" smtClean="0"/>
              <a:t>瑄  </a:t>
            </a:r>
            <a:r>
              <a:rPr lang="en-US" altLang="zh-TW" sz="5400" dirty="0" smtClean="0"/>
              <a:t>1046094</a:t>
            </a:r>
            <a:endParaRPr lang="en-US" altLang="zh-TW" sz="5400" dirty="0" smtClean="0"/>
          </a:p>
          <a:p>
            <a:pPr marL="1257300" lvl="3" indent="0">
              <a:buNone/>
            </a:pPr>
            <a:r>
              <a:rPr lang="zh-TW" altLang="en-US" sz="5400" dirty="0"/>
              <a:t>許芷</a:t>
            </a:r>
            <a:r>
              <a:rPr lang="zh-TW" altLang="en-US" sz="5400" dirty="0" smtClean="0"/>
              <a:t>菱  </a:t>
            </a:r>
            <a:r>
              <a:rPr lang="en-US" altLang="zh-TW" sz="5400" dirty="0" smtClean="0"/>
              <a:t>1046097</a:t>
            </a:r>
          </a:p>
        </p:txBody>
      </p:sp>
    </p:spTree>
    <p:extLst>
      <p:ext uri="{BB962C8B-B14F-4D97-AF65-F5344CB8AC3E}">
        <p14:creationId xmlns:p14="http://schemas.microsoft.com/office/powerpoint/2010/main" val="4113281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527" y="1628800"/>
            <a:ext cx="3946393" cy="3240360"/>
          </a:xfrm>
        </p:spPr>
      </p:pic>
      <p:pic>
        <p:nvPicPr>
          <p:cNvPr id="12" name="內容版面配置區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30601" y="1628800"/>
            <a:ext cx="4226532" cy="3240360"/>
          </a:xfrm>
        </p:spPr>
      </p:pic>
    </p:spTree>
    <p:extLst>
      <p:ext uri="{BB962C8B-B14F-4D97-AF65-F5344CB8AC3E}">
        <p14:creationId xmlns:p14="http://schemas.microsoft.com/office/powerpoint/2010/main" val="2573058114"/>
      </p:ext>
    </p:extLst>
  </p:cSld>
  <p:clrMapOvr>
    <a:masterClrMapping/>
  </p:clrMapOvr>
</p:sld>
</file>

<file path=ppt/theme/theme1.xml><?xml version="1.0" encoding="utf-8"?>
<a:theme xmlns:a="http://schemas.openxmlformats.org/drawingml/2006/main" name="Spring">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TM02455596[[fn=春天]]</Template>
  <TotalTime>71</TotalTime>
  <Words>419</Words>
  <Application>Microsoft Office PowerPoint</Application>
  <PresentationFormat>如螢幕大小 (4:3)</PresentationFormat>
  <Paragraphs>22</Paragraphs>
  <Slides>7</Slides>
  <Notes>0</Notes>
  <HiddenSlides>0</HiddenSlides>
  <MMClips>0</MMClips>
  <ScaleCrop>false</ScaleCrop>
  <HeadingPairs>
    <vt:vector size="4" baseType="variant">
      <vt:variant>
        <vt:lpstr>佈景主題</vt:lpstr>
      </vt:variant>
      <vt:variant>
        <vt:i4>1</vt:i4>
      </vt:variant>
      <vt:variant>
        <vt:lpstr>投影片標題</vt:lpstr>
      </vt:variant>
      <vt:variant>
        <vt:i4>7</vt:i4>
      </vt:variant>
    </vt:vector>
  </HeadingPairs>
  <TitlesOfParts>
    <vt:vector size="8" baseType="lpstr">
      <vt:lpstr>Spring</vt:lpstr>
      <vt:lpstr> 從第六課黑與白      認識台灣的美術家             台灣第一位女畫家 - 陳進</vt:lpstr>
      <vt:lpstr>閨秀畫家 ─ 陳進</vt:lpstr>
      <vt:lpstr>PowerPoint 簡報</vt:lpstr>
      <vt:lpstr>PowerPoint 簡報</vt:lpstr>
      <vt:lpstr>芝蘭之香                     化妝</vt:lpstr>
      <vt:lpstr>PowerPoint 簡報</vt:lpstr>
      <vt:lpstr>PowerPoint 簡報</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台灣第一位女畫家 - 陳進</dc:title>
  <dc:creator>user</dc:creator>
  <cp:lastModifiedBy>導師辦公室帳號</cp:lastModifiedBy>
  <cp:revision>12</cp:revision>
  <dcterms:created xsi:type="dcterms:W3CDTF">2016-09-29T07:26:07Z</dcterms:created>
  <dcterms:modified xsi:type="dcterms:W3CDTF">2016-12-27T01:52:31Z</dcterms:modified>
</cp:coreProperties>
</file>