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052C-7F26-4692-AC1C-086F0BE2A33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F360-9B22-4B7F-83CB-4922856054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052C-7F26-4692-AC1C-086F0BE2A33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F360-9B22-4B7F-83CB-4922856054D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052C-7F26-4692-AC1C-086F0BE2A33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F360-9B22-4B7F-83CB-4922856054D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052C-7F26-4692-AC1C-086F0BE2A33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F360-9B22-4B7F-83CB-4922856054D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052C-7F26-4692-AC1C-086F0BE2A33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F360-9B22-4B7F-83CB-4922856054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052C-7F26-4692-AC1C-086F0BE2A33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F360-9B22-4B7F-83CB-4922856054D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052C-7F26-4692-AC1C-086F0BE2A33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F360-9B22-4B7F-83CB-4922856054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052C-7F26-4692-AC1C-086F0BE2A33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F360-9B22-4B7F-83CB-4922856054D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052C-7F26-4692-AC1C-086F0BE2A33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F360-9B22-4B7F-83CB-4922856054D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052C-7F26-4692-AC1C-086F0BE2A33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F360-9B22-4B7F-83CB-4922856054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052C-7F26-4692-AC1C-086F0BE2A33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F360-9B22-4B7F-83CB-4922856054D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190052C-7F26-4692-AC1C-086F0BE2A33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A7DF360-9B22-4B7F-83CB-4922856054D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春夜宴從弟桃花園序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44008" y="4341912"/>
            <a:ext cx="6982544" cy="2516088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chemeClr val="accent6"/>
                </a:solidFill>
              </a:rPr>
              <a:t>古代宴遊活動</a:t>
            </a:r>
            <a:endParaRPr lang="zh-TW" altLang="en-US" sz="4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60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latin typeface="Arial "/>
                <a:ea typeface="標楷體" pitchFamily="65" charset="-120"/>
              </a:rPr>
              <a:t>商二參第六組</a:t>
            </a:r>
            <a:endParaRPr lang="zh-TW" altLang="en-US" sz="5400" dirty="0">
              <a:latin typeface="Arial 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64088" y="3573016"/>
            <a:ext cx="6400800" cy="3528392"/>
          </a:xfrm>
        </p:spPr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                  陳</a:t>
            </a:r>
            <a:r>
              <a:rPr lang="zh-TW" altLang="en-US" dirty="0" smtClean="0">
                <a:ea typeface="標楷體" pitchFamily="65" charset="-120"/>
              </a:rPr>
              <a:t>柔錚</a:t>
            </a:r>
            <a:endParaRPr lang="en-US" altLang="zh-TW" dirty="0" smtClean="0">
              <a:ea typeface="標楷體" pitchFamily="65" charset="-120"/>
            </a:endParaRPr>
          </a:p>
          <a:p>
            <a:r>
              <a:rPr lang="zh-TW" altLang="en-US" dirty="0">
                <a:ea typeface="標楷體" pitchFamily="65" charset="-120"/>
              </a:rPr>
              <a:t> </a:t>
            </a:r>
            <a:r>
              <a:rPr lang="zh-TW" altLang="en-US" dirty="0" smtClean="0">
                <a:ea typeface="標楷體" pitchFamily="65" charset="-120"/>
              </a:rPr>
              <a:t>                 林怡均</a:t>
            </a:r>
            <a:endParaRPr lang="en-US" altLang="zh-TW" dirty="0" smtClean="0">
              <a:ea typeface="標楷體" pitchFamily="65" charset="-120"/>
            </a:endParaRPr>
          </a:p>
          <a:p>
            <a:r>
              <a:rPr lang="zh-TW" altLang="en-US" dirty="0" smtClean="0">
                <a:ea typeface="標楷體" pitchFamily="65" charset="-120"/>
              </a:rPr>
              <a:t>                  蔡敏玟</a:t>
            </a:r>
            <a:endParaRPr lang="en-US" altLang="zh-TW" dirty="0" smtClean="0">
              <a:ea typeface="標楷體" pitchFamily="65" charset="-120"/>
            </a:endParaRPr>
          </a:p>
          <a:p>
            <a:r>
              <a:rPr lang="zh-TW" altLang="en-US" dirty="0">
                <a:ea typeface="標楷體" pitchFamily="65" charset="-120"/>
              </a:rPr>
              <a:t> </a:t>
            </a:r>
            <a:r>
              <a:rPr lang="zh-TW" altLang="en-US" dirty="0" smtClean="0">
                <a:ea typeface="標楷體" pitchFamily="65" charset="-120"/>
              </a:rPr>
              <a:t>                 鄭汶翎</a:t>
            </a:r>
            <a:endParaRPr lang="en-US" altLang="zh-TW" dirty="0" smtClean="0">
              <a:ea typeface="標楷體" pitchFamily="65" charset="-120"/>
            </a:endParaRPr>
          </a:p>
          <a:p>
            <a:r>
              <a:rPr lang="zh-TW" altLang="en-US" dirty="0" smtClean="0">
                <a:ea typeface="標楷體" pitchFamily="65" charset="-120"/>
              </a:rPr>
              <a:t>                  公品筑</a:t>
            </a:r>
            <a:endParaRPr lang="en-US" altLang="zh-TW" dirty="0" smtClean="0">
              <a:ea typeface="標楷體" pitchFamily="65" charset="-120"/>
            </a:endParaRPr>
          </a:p>
          <a:p>
            <a:r>
              <a:rPr lang="zh-TW" altLang="en-US" dirty="0">
                <a:ea typeface="標楷體" pitchFamily="65" charset="-120"/>
              </a:rPr>
              <a:t> </a:t>
            </a:r>
            <a:r>
              <a:rPr lang="zh-TW" altLang="en-US" dirty="0" smtClean="0">
                <a:ea typeface="標楷體" pitchFamily="65" charset="-120"/>
              </a:rPr>
              <a:t>                 施姵妤</a:t>
            </a:r>
            <a:endParaRPr lang="zh-TW" altLang="en-US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176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itchFamily="2" charset="2"/>
              <a:buChar char="u"/>
            </a:pPr>
            <a:r>
              <a:rPr lang="zh-TW" altLang="en-US" sz="4800" dirty="0" smtClean="0">
                <a:ea typeface="標楷體" pitchFamily="65" charset="-120"/>
              </a:rPr>
              <a:t>行酒令</a:t>
            </a:r>
            <a:endParaRPr lang="zh-TW" altLang="en-US" sz="4800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528" y="2348880"/>
            <a:ext cx="4320480" cy="288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dirty="0" smtClean="0">
                <a:ea typeface="微軟正黑體" pitchFamily="34" charset="-120"/>
              </a:rPr>
              <a:t>是</a:t>
            </a:r>
            <a:r>
              <a:rPr lang="zh-TW" altLang="en-US" dirty="0">
                <a:ea typeface="微軟正黑體" pitchFamily="34" charset="-120"/>
              </a:rPr>
              <a:t>古代人們在宴飲和</a:t>
            </a:r>
            <a:r>
              <a:rPr lang="zh-TW" altLang="en-US" dirty="0" smtClean="0">
                <a:ea typeface="微軟正黑體" pitchFamily="34" charset="-120"/>
              </a:rPr>
              <a:t>交       遊</a:t>
            </a:r>
            <a:r>
              <a:rPr lang="zh-TW" altLang="en-US" dirty="0">
                <a:ea typeface="微軟正黑體" pitchFamily="34" charset="-120"/>
              </a:rPr>
              <a:t>中</a:t>
            </a:r>
            <a:r>
              <a:rPr lang="zh-TW" altLang="en-US" dirty="0" smtClean="0">
                <a:ea typeface="微軟正黑體" pitchFamily="34" charset="-120"/>
              </a:rPr>
              <a:t>助 興取樂</a:t>
            </a:r>
            <a:r>
              <a:rPr lang="zh-TW" altLang="en-US" dirty="0">
                <a:ea typeface="微軟正黑體" pitchFamily="34" charset="-120"/>
              </a:rPr>
              <a:t>的遊戲，是我國古代</a:t>
            </a:r>
            <a:r>
              <a:rPr lang="zh-TW" altLang="en-US" dirty="0" smtClean="0">
                <a:ea typeface="微軟正黑體" pitchFamily="34" charset="-120"/>
              </a:rPr>
              <a:t>社  會</a:t>
            </a:r>
            <a:r>
              <a:rPr lang="zh-TW" altLang="en-US" dirty="0">
                <a:ea typeface="微軟正黑體" pitchFamily="34" charset="-120"/>
              </a:rPr>
              <a:t>文人雅士、市井遊民</a:t>
            </a:r>
            <a:r>
              <a:rPr lang="zh-TW" altLang="en-US" dirty="0" smtClean="0">
                <a:ea typeface="微軟正黑體" pitchFamily="34" charset="-120"/>
              </a:rPr>
              <a:t>追求“</a:t>
            </a:r>
            <a:r>
              <a:rPr lang="zh-TW" altLang="en-US" dirty="0">
                <a:ea typeface="微軟正黑體" pitchFamily="34" charset="-120"/>
              </a:rPr>
              <a:t>閒情雅緻”的產物</a:t>
            </a:r>
            <a:r>
              <a:rPr lang="zh-TW" altLang="en-US" dirty="0" smtClean="0">
                <a:ea typeface="微軟正黑體" pitchFamily="34" charset="-120"/>
              </a:rPr>
              <a:t>。</a:t>
            </a:r>
            <a:endParaRPr lang="zh-TW" altLang="en-US" dirty="0">
              <a:ea typeface="微軟正黑體" pitchFamily="34" charset="-120"/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060848"/>
            <a:ext cx="3695997" cy="2771998"/>
          </a:xfrm>
        </p:spPr>
      </p:pic>
    </p:spTree>
    <p:extLst>
      <p:ext uri="{BB962C8B-B14F-4D97-AF65-F5344CB8AC3E}">
        <p14:creationId xmlns:p14="http://schemas.microsoft.com/office/powerpoint/2010/main" val="63155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zh-TW" altLang="en-US" sz="4400" dirty="0" smtClean="0">
                <a:ea typeface="標楷體" pitchFamily="65" charset="-120"/>
              </a:rPr>
              <a:t>曲水流觴</a:t>
            </a:r>
            <a:endParaRPr lang="zh-TW" altLang="en-US" sz="4400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2204864"/>
            <a:ext cx="4474840" cy="3267816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是</a:t>
            </a:r>
            <a:r>
              <a:rPr lang="zh-TW" altLang="en-US" dirty="0"/>
              <a:t>我國古代</a:t>
            </a:r>
            <a:r>
              <a:rPr lang="zh-TW" altLang="en-US" dirty="0" smtClean="0"/>
              <a:t>民間流傳</a:t>
            </a:r>
            <a:r>
              <a:rPr lang="zh-TW" altLang="en-US" dirty="0"/>
              <a:t>的一種遊戲，於</a:t>
            </a:r>
            <a:r>
              <a:rPr lang="zh-TW" altLang="en-US" dirty="0" smtClean="0"/>
              <a:t>農曆</a:t>
            </a:r>
            <a:r>
              <a:rPr lang="zh-TW" altLang="en-US" dirty="0"/>
              <a:t>三月初三日，大家坐在河渠兩旁，在上流放置酒杯，</a:t>
            </a:r>
            <a:r>
              <a:rPr lang="zh-TW" altLang="en-US" dirty="0" smtClean="0"/>
              <a:t>順流而下</a:t>
            </a:r>
            <a:r>
              <a:rPr lang="zh-TW" altLang="en-US" dirty="0"/>
              <a:t>，停在誰的面前，誰就取杯飲酒。</a:t>
            </a:r>
          </a:p>
          <a:p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772816"/>
            <a:ext cx="3074742" cy="4392488"/>
          </a:xfrm>
        </p:spPr>
      </p:pic>
    </p:spTree>
    <p:extLst>
      <p:ext uri="{BB962C8B-B14F-4D97-AF65-F5344CB8AC3E}">
        <p14:creationId xmlns:p14="http://schemas.microsoft.com/office/powerpoint/2010/main" val="3754199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90600"/>
          </a:xfrm>
        </p:spPr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l"/>
            </a:pPr>
            <a:r>
              <a:rPr lang="zh-TW" altLang="en-US" sz="4800" dirty="0" smtClean="0">
                <a:ea typeface="標楷體" pitchFamily="65" charset="-120"/>
              </a:rPr>
              <a:t>秉燭夜遊</a:t>
            </a:r>
            <a:endParaRPr lang="zh-TW" altLang="en-US" sz="4800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39552" y="2780928"/>
            <a:ext cx="3528392" cy="1251592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   秉燭夜遊的意思：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舊時比喻及時行樂</a:t>
            </a:r>
            <a:endParaRPr lang="en-US" altLang="zh-TW" dirty="0" smtClean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556792"/>
            <a:ext cx="4114800" cy="4026222"/>
          </a:xfrm>
        </p:spPr>
      </p:pic>
    </p:spTree>
    <p:extLst>
      <p:ext uri="{BB962C8B-B14F-4D97-AF65-F5344CB8AC3E}">
        <p14:creationId xmlns:p14="http://schemas.microsoft.com/office/powerpoint/2010/main" val="265279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zh-TW" altLang="en-US" sz="4400" dirty="0" smtClean="0">
                <a:ea typeface="標楷體" pitchFamily="65" charset="-120"/>
              </a:rPr>
              <a:t>投壺</a:t>
            </a:r>
            <a:endParaRPr lang="zh-TW" altLang="en-US" sz="4400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1520" y="1673352"/>
            <a:ext cx="4320480" cy="50680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/>
              <a:t>投壺在戰國時得到相當發展，當時的文者傾向於內心修養，投壺這種從容安詳、講究禮節的</a:t>
            </a:r>
            <a:r>
              <a:rPr lang="zh-TW" altLang="en-US" sz="2400" dirty="0" smtClean="0"/>
              <a:t>活動。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/>
              <a:t>此外</a:t>
            </a:r>
            <a:r>
              <a:rPr lang="zh-TW" altLang="en-US" sz="2400" dirty="0"/>
              <a:t>，由於社會發展，漢族民間以投壺為樂的現象越來越普遍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《</a:t>
            </a:r>
            <a:r>
              <a:rPr lang="zh-TW" altLang="en-US" sz="2400" dirty="0"/>
              <a:t>左傳</a:t>
            </a:r>
            <a:r>
              <a:rPr lang="en-US" altLang="zh-TW" sz="2400" dirty="0"/>
              <a:t>》</a:t>
            </a:r>
            <a:r>
              <a:rPr lang="zh-TW" altLang="en-US" sz="2400" dirty="0"/>
              <a:t>記載：晉昭公大宴諸國君王，舉行投壺盛儀。壺中滿盛紅小豆，使箭不能躍出，每投一次，不得重複，可以</a:t>
            </a:r>
            <a:r>
              <a:rPr lang="zh-TW" altLang="en-US" sz="2400" dirty="0" smtClean="0"/>
              <a:t>輪迴。</a:t>
            </a:r>
            <a:endParaRPr lang="zh-TW" altLang="en-US" sz="2400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348880"/>
            <a:ext cx="4291869" cy="2592288"/>
          </a:xfrm>
        </p:spPr>
      </p:pic>
    </p:spTree>
    <p:extLst>
      <p:ext uri="{BB962C8B-B14F-4D97-AF65-F5344CB8AC3E}">
        <p14:creationId xmlns:p14="http://schemas.microsoft.com/office/powerpoint/2010/main" val="292074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23928" y="1988840"/>
            <a:ext cx="2736304" cy="3168352"/>
          </a:xfrm>
        </p:spPr>
        <p:txBody>
          <a:bodyPr>
            <a:noAutofit/>
          </a:bodyPr>
          <a:lstStyle/>
          <a:p>
            <a:r>
              <a:rPr lang="zh-TW" altLang="en-US" sz="9600" dirty="0" smtClean="0">
                <a:latin typeface="+mj-ea"/>
              </a:rPr>
              <a:t>完</a:t>
            </a:r>
            <a:endParaRPr lang="zh-TW" altLang="en-US" sz="96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5040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清晰度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220</Words>
  <Application>Microsoft Office PowerPoint</Application>
  <PresentationFormat>如螢幕大小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清晰度</vt:lpstr>
      <vt:lpstr>春夜宴從弟桃花園序</vt:lpstr>
      <vt:lpstr>商二參第六組</vt:lpstr>
      <vt:lpstr>行酒令</vt:lpstr>
      <vt:lpstr>曲水流觴</vt:lpstr>
      <vt:lpstr>秉燭夜遊</vt:lpstr>
      <vt:lpstr>投壺</vt:lpstr>
      <vt:lpstr>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古代宴遊活動</dc:title>
  <dc:creator>x</dc:creator>
  <cp:lastModifiedBy>user</cp:lastModifiedBy>
  <cp:revision>5</cp:revision>
  <dcterms:created xsi:type="dcterms:W3CDTF">2016-11-22T10:27:29Z</dcterms:created>
  <dcterms:modified xsi:type="dcterms:W3CDTF">2016-12-06T01:19:39Z</dcterms:modified>
</cp:coreProperties>
</file>